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6" r:id="rId1"/>
  </p:sldMasterIdLst>
  <p:notesMasterIdLst>
    <p:notesMasterId r:id="rId23"/>
  </p:notesMasterIdLst>
  <p:sldIdLst>
    <p:sldId id="304" r:id="rId2"/>
    <p:sldId id="307" r:id="rId3"/>
    <p:sldId id="308" r:id="rId4"/>
    <p:sldId id="299" r:id="rId5"/>
    <p:sldId id="260" r:id="rId6"/>
    <p:sldId id="261" r:id="rId7"/>
    <p:sldId id="262" r:id="rId8"/>
    <p:sldId id="277" r:id="rId9"/>
    <p:sldId id="275" r:id="rId10"/>
    <p:sldId id="276" r:id="rId11"/>
    <p:sldId id="279" r:id="rId12"/>
    <p:sldId id="303" r:id="rId13"/>
    <p:sldId id="264" r:id="rId14"/>
    <p:sldId id="270" r:id="rId15"/>
    <p:sldId id="282" r:id="rId16"/>
    <p:sldId id="283" r:id="rId17"/>
    <p:sldId id="284" r:id="rId18"/>
    <p:sldId id="306" r:id="rId19"/>
    <p:sldId id="287" r:id="rId20"/>
    <p:sldId id="310" r:id="rId21"/>
    <p:sldId id="274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FF"/>
    <a:srgbClr val="F0C6DE"/>
    <a:srgbClr val="0066FF"/>
    <a:srgbClr val="FF00FF"/>
    <a:srgbClr val="F296F2"/>
    <a:srgbClr val="99FF99"/>
    <a:srgbClr val="F1E82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84" autoAdjust="0"/>
    <p:restoredTop sz="95708" autoAdjust="0"/>
  </p:normalViewPr>
  <p:slideViewPr>
    <p:cSldViewPr>
      <p:cViewPr varScale="1">
        <p:scale>
          <a:sx n="95" d="100"/>
          <a:sy n="95" d="100"/>
        </p:scale>
        <p:origin x="10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2025 год</a:t>
            </a:r>
            <a:endParaRPr lang="ru-RU" sz="16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165650024776793"/>
          <c:y val="4.0961151547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239207233268053E-2"/>
          <c:y val="0.25129486094293513"/>
          <c:w val="0.54025443006977059"/>
          <c:h val="0.458660324675360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2025год:  Фактическое поступление 237,3 млн.руб.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D-4D26-B1E3-4F104BA7E2A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D-4D26-B1E3-4F104BA7E2A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D-4D26-B1E3-4F104BA7E2A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BD-4D26-B1E3-4F104BA7E2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BD-4D26-B1E3-4F104BA7E2A9}"/>
                </c:ext>
              </c:extLst>
            </c:dLbl>
            <c:dLbl>
              <c:idx val="2"/>
              <c:layout>
                <c:manualLayout>
                  <c:x val="0.17078195348640174"/>
                  <c:y val="-5.22206908750814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BD-4D26-B1E3-4F104BA7E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78,8 млн.руб.</c:v>
                </c:pt>
                <c:pt idx="1">
                  <c:v>Неналоговые доходы                          36,1 млн.руб</c:v>
                </c:pt>
                <c:pt idx="2">
                  <c:v>Безвозмездные поступления                                                            122,4 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78.8</c:v>
                </c:pt>
                <c:pt idx="1">
                  <c:v>36.1</c:v>
                </c:pt>
                <c:pt idx="2">
                  <c:v>122.4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BD-4D26-B1E3-4F104BA7E2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237,3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2BD-4D26-B1E3-4F104BA7E2A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2BD-4D26-B1E3-4F104BA7E2A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2BD-4D26-B1E3-4F104BA7E2A9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                               78,8 млн.руб.</c:v>
                </c:pt>
                <c:pt idx="1">
                  <c:v>Неналоговые доходы                          36,1 млн.руб</c:v>
                </c:pt>
                <c:pt idx="2">
                  <c:v>Безвозмездные поступления                                                            122,4 млн.руб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A2BD-4D26-B1E3-4F104BA7E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60598569228008"/>
          <c:y val="0.40151779431914986"/>
          <c:w val="0.29818297273691824"/>
          <c:h val="0.39679141284297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6">
            <a:lumMod val="40000"/>
            <a:lumOff val="6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 cap="flat" cmpd="sng" algn="ctr">
      <a:solidFill>
        <a:schemeClr val="tx1">
          <a:tint val="75000"/>
        </a:schemeClr>
      </a:solidFill>
      <a:prstDash val="solid"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за 2024 год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689739450590447"/>
          <c:y val="4.2707330920724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066110939316669E-2"/>
          <c:y val="0.24997096230641308"/>
          <c:w val="0.53878775183127348"/>
          <c:h val="0.445993651525290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193,6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5-45EE-9F8D-588738BEED96}"/>
              </c:ext>
            </c:extLst>
          </c:dPt>
          <c:dPt>
            <c:idx val="1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95-45EE-9F8D-588738BEED96}"/>
              </c:ext>
            </c:extLst>
          </c:dPt>
          <c:dPt>
            <c:idx val="2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95-45EE-9F8D-588738BEED9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95-45EE-9F8D-588738BEED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95-45EE-9F8D-588738BEED96}"/>
                </c:ext>
              </c:extLst>
            </c:dLbl>
            <c:dLbl>
              <c:idx val="2"/>
              <c:layout>
                <c:manualLayout>
                  <c:x val="0.1184992701506582"/>
                  <c:y val="-5.90434937859335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95-45EE-9F8D-588738BEE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64,5 млн.руб.</c:v>
                </c:pt>
                <c:pt idx="1">
                  <c:v>Неналоговые доходы 30,1 млн.руб.</c:v>
                </c:pt>
                <c:pt idx="2">
                  <c:v>Безвозмездные поступления     99,0  млн.руб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64.543000000000006</c:v>
                </c:pt>
                <c:pt idx="1">
                  <c:v>30.052</c:v>
                </c:pt>
                <c:pt idx="2">
                  <c:v>98.968999999999994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95-45EE-9F8D-588738BEE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1333312414068"/>
          <c:y val="0.38717468874914573"/>
          <c:w val="0.3208510808087861"/>
          <c:h val="0.35848477736759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6">
            <a:lumMod val="40000"/>
            <a:lumOff val="6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6350" cap="flat" cmpd="sng" algn="ctr">
      <a:noFill/>
      <a:prstDash val="solid"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200" baseline="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58803186833932E-2"/>
          <c:y val="4.9620062498594894E-2"/>
          <c:w val="0.60789990259949256"/>
          <c:h val="0.773458330523144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доходы,     млн. руб 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2"/>
                <c:pt idx="0">
                  <c:v>78.8</c:v>
                </c:pt>
                <c:pt idx="1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D0C-B402-9F40F99AA5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доходы, млн. руб.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C86-4D0C-B402-9F40F99AA5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2"/>
                <c:pt idx="0">
                  <c:v>36.1</c:v>
                </c:pt>
                <c:pt idx="1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86-4D0C-B402-9F40F99AA5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поступления, млн. руб.</c:v>
                </c:pt>
              </c:strCache>
            </c:strRef>
          </c:tx>
          <c:spPr>
            <a:solidFill>
              <a:srgbClr val="F296F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2"/>
                <c:pt idx="0">
                  <c:v>122.4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86-4D0C-B402-9F40F99AA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85792"/>
        <c:axId val="132403968"/>
        <c:axId val="0"/>
      </c:bar3DChart>
      <c:catAx>
        <c:axId val="1323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03968"/>
        <c:crosses val="autoZero"/>
        <c:auto val="1"/>
        <c:lblAlgn val="ctr"/>
        <c:lblOffset val="100"/>
        <c:noMultiLvlLbl val="0"/>
      </c:catAx>
      <c:valAx>
        <c:axId val="1324039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2385792"/>
        <c:crosses val="autoZero"/>
        <c:crossBetween val="between"/>
      </c:valAx>
      <c:spPr>
        <a:solidFill>
          <a:srgbClr val="92D050"/>
        </a:solidFill>
        <a:ln>
          <a:solidFill>
            <a:srgbClr val="7030A0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7356741443794E-2"/>
          <c:y val="0"/>
          <c:w val="0.91461986284372532"/>
          <c:h val="0.958160631906417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2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7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4846046649473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6-4CE6-B7F9-8893DAF0DF71}"/>
                </c:ext>
              </c:extLst>
            </c:dLbl>
            <c:dLbl>
              <c:idx val="1"/>
              <c:layout>
                <c:manualLayout>
                  <c:x val="3.2144375011823177E-2"/>
                  <c:y val="2.130027262671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6-4CE6-B7F9-8893DAF0D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56.5</c:v>
                </c:pt>
                <c:pt idx="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6-4CE6-B7F9-8893DAF0DF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>
                <a:tint val="77000"/>
                <a:alpha val="85000"/>
              </a:schemeClr>
            </a:solidFill>
            <a:ln w="9525" cap="flat" cmpd="sng" algn="ctr">
              <a:solidFill>
                <a:schemeClr val="accent2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tint val="77000"/>
                  <a:lumMod val="75000"/>
                </a:schemeClr>
              </a:contourClr>
            </a:sp3d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8046-4CE6-B7F9-8893DAF0D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32466560"/>
        <c:axId val="132468096"/>
        <c:axId val="0"/>
      </c:bar3DChart>
      <c:catAx>
        <c:axId val="13246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68096"/>
        <c:crosses val="autoZero"/>
        <c:auto val="1"/>
        <c:lblAlgn val="ctr"/>
        <c:lblOffset val="100"/>
        <c:noMultiLvlLbl val="0"/>
      </c:catAx>
      <c:valAx>
        <c:axId val="13246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66560"/>
        <c:crosses val="autoZero"/>
        <c:crossBetween val="between"/>
      </c:valAx>
      <c:spPr>
        <a:solidFill>
          <a:srgbClr val="92D050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049203152162364E-2"/>
          <c:y val="4.7521645307282305E-2"/>
          <c:w val="0.91362131816856251"/>
          <c:h val="0.84317326500459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101.6</c:v>
                </c:pt>
                <c:pt idx="1">
                  <c:v>68.400000000000006</c:v>
                </c:pt>
                <c:pt idx="2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6-4C65-93FE-7EEC5478C5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Всего, в том числе: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114.9</c:v>
                </c:pt>
                <c:pt idx="1">
                  <c:v>78.8</c:v>
                </c:pt>
                <c:pt idx="2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6-4C65-93FE-7EEC5478C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1945984"/>
        <c:axId val="151947520"/>
      </c:barChart>
      <c:catAx>
        <c:axId val="15194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47520"/>
        <c:crosses val="autoZero"/>
        <c:auto val="1"/>
        <c:lblAlgn val="ctr"/>
        <c:lblOffset val="100"/>
        <c:noMultiLvlLbl val="0"/>
      </c:catAx>
      <c:valAx>
        <c:axId val="1519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945984"/>
        <c:crosses val="autoZero"/>
        <c:crossBetween val="between"/>
      </c:valAx>
      <c:spPr>
        <a:solidFill>
          <a:srgbClr val="92D050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94322166473364"/>
          <c:y val="3.5760682729459932E-2"/>
          <c:w val="0.13811355667053266"/>
          <c:h val="7.3060531452149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год (млн. руб.)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539809177917034"/>
          <c:y val="2.0371525581462983E-2"/>
        </c:manualLayout>
      </c:layout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908674189307049E-3"/>
          <c:y val="0.13544470376106033"/>
          <c:w val="0.58722504204932791"/>
          <c:h val="0.65118081153983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251-41D9-9BBC-FA41A265A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51-41D9-9BBC-FA41A265A1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251-41D9-9BBC-FA41A265A1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251-41D9-9BBC-FA41A265A1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251-41D9-9BBC-FA41A265A1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251-41D9-9BBC-FA41A265A1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251-41D9-9BBC-FA41A265A1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251-41D9-9BBC-FA41A265A15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251-41D9-9BBC-FA41A265A151}"/>
              </c:ext>
            </c:extLst>
          </c:dPt>
          <c:dLbls>
            <c:dLbl>
              <c:idx val="0"/>
              <c:layout>
                <c:manualLayout>
                  <c:x val="-0.16616812784980331"/>
                  <c:y val="-1.718033168291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1-41D9-9BBC-FA41A265A151}"/>
                </c:ext>
              </c:extLst>
            </c:dLbl>
            <c:dLbl>
              <c:idx val="1"/>
              <c:layout>
                <c:manualLayout>
                  <c:x val="6.4562653580923182E-2"/>
                  <c:y val="-0.1808850867416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1-41D9-9BBC-FA41A265A151}"/>
                </c:ext>
              </c:extLst>
            </c:dLbl>
            <c:dLbl>
              <c:idx val="3"/>
              <c:layout>
                <c:manualLayout>
                  <c:x val="3.2184962825652794E-2"/>
                  <c:y val="4.707368716074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1-41D9-9BBC-FA41A265A151}"/>
                </c:ext>
              </c:extLst>
            </c:dLbl>
            <c:dLbl>
              <c:idx val="5"/>
              <c:layout>
                <c:manualLayout>
                  <c:x val="7.4596748185304818E-2"/>
                  <c:y val="-2.366567060003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51-41D9-9BBC-FA41A265A151}"/>
                </c:ext>
              </c:extLst>
            </c:dLbl>
            <c:dLbl>
              <c:idx val="6"/>
              <c:layout>
                <c:manualLayout>
                  <c:x val="-3.2083596135862417E-2"/>
                  <c:y val="-5.305834670824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51-41D9-9BBC-FA41A265A151}"/>
                </c:ext>
              </c:extLst>
            </c:dLbl>
            <c:dLbl>
              <c:idx val="7"/>
              <c:layout>
                <c:manualLayout>
                  <c:x val="-6.3215396752154566E-3"/>
                  <c:y val="-5.232301640965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51-41D9-9BBC-FA41A265A151}"/>
                </c:ext>
              </c:extLst>
            </c:dLbl>
            <c:dLbl>
              <c:idx val="8"/>
              <c:layout>
                <c:manualLayout>
                  <c:x val="0"/>
                  <c:y val="-4.9567952190455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68881235418287E-2"/>
                      <c:h val="5.51527877831082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251-41D9-9BBC-FA41A265A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Земельный налог</c:v>
                </c:pt>
                <c:pt idx="2">
                  <c:v>налог на имущество</c:v>
                </c:pt>
                <c:pt idx="3">
                  <c:v>акцизы</c:v>
                </c:pt>
                <c:pt idx="4">
                  <c:v>ЕСХН</c:v>
                </c:pt>
                <c:pt idx="5">
                  <c:v>Доходы от использования и реализации имущества</c:v>
                </c:pt>
                <c:pt idx="6">
                  <c:v>Доходы от оказания платных услуг</c:v>
                </c:pt>
                <c:pt idx="7">
                  <c:v>Доходы от реализации имущества и земельных участков</c:v>
                </c:pt>
                <c:pt idx="8">
                  <c:v>Прочие доходы от компенсации затрат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56.5</c:v>
                </c:pt>
                <c:pt idx="1">
                  <c:v>14.2</c:v>
                </c:pt>
                <c:pt idx="2">
                  <c:v>5.3</c:v>
                </c:pt>
                <c:pt idx="3">
                  <c:v>2.7</c:v>
                </c:pt>
                <c:pt idx="4">
                  <c:v>0.1</c:v>
                </c:pt>
                <c:pt idx="5">
                  <c:v>23.1</c:v>
                </c:pt>
                <c:pt idx="6">
                  <c:v>7.5</c:v>
                </c:pt>
                <c:pt idx="7">
                  <c:v>3.9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251-41D9-9BBC-FA41A265A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6615319207753"/>
          <c:y val="0.17411391698288381"/>
          <c:w val="0.41656099890913262"/>
          <c:h val="0.82588608301711619"/>
        </c:manualLayout>
      </c:layout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92D050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 sz="1800"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2.7777777777777776E-2"/>
          <c:y val="6.0940651641879354E-2"/>
          <c:w val="0.87033913311334388"/>
          <c:h val="0.66621754905236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год(млн.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922589260846244E-3"/>
                  <c:y val="-2.17088285798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BA-4073-888F-BC9CFD742FD0}"/>
                </c:ext>
              </c:extLst>
            </c:dLbl>
            <c:dLbl>
              <c:idx val="1"/>
              <c:layout>
                <c:manualLayout>
                  <c:x val="-1.0138123359580052E-2"/>
                  <c:y val="-1.715873935344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BA-4073-888F-BC9CFD742FD0}"/>
                </c:ext>
              </c:extLst>
            </c:dLbl>
            <c:dLbl>
              <c:idx val="2"/>
              <c:layout>
                <c:manualLayout>
                  <c:x val="-3.8066244026066738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BA-4073-888F-BC9CFD742FD0}"/>
                </c:ext>
              </c:extLst>
            </c:dLbl>
            <c:dLbl>
              <c:idx val="3"/>
              <c:layout>
                <c:manualLayout>
                  <c:x val="0"/>
                  <c:y val="-2.7848688790902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BA-4073-888F-BC9CFD742FD0}"/>
                </c:ext>
              </c:extLst>
            </c:dLbl>
            <c:dLbl>
              <c:idx val="4"/>
              <c:layout>
                <c:manualLayout>
                  <c:x val="-7.3204315434743719E-3"/>
                  <c:y val="-2.653301270868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BA-4073-888F-BC9CFD742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23.6</c:v>
                </c:pt>
                <c:pt idx="1">
                  <c:v>33.5</c:v>
                </c:pt>
                <c:pt idx="2">
                  <c:v>0.7</c:v>
                </c:pt>
                <c:pt idx="3">
                  <c:v>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BA-4073-888F-BC9CFD742F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(млн.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81726173897463E-2"/>
                  <c:y val="-1.447255238655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BA-4073-888F-BC9CFD742FD0}"/>
                </c:ext>
              </c:extLst>
            </c:dLbl>
            <c:dLbl>
              <c:idx val="1"/>
              <c:layout>
                <c:manualLayout>
                  <c:x val="1.0624562554680615E-2"/>
                  <c:y val="-1.842256541968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BA-4073-888F-BC9CFD742FD0}"/>
                </c:ext>
              </c:extLst>
            </c:dLbl>
            <c:dLbl>
              <c:idx val="2"/>
              <c:layout>
                <c:manualLayout>
                  <c:x val="7.9060660669523233E-2"/>
                  <c:y val="-4.824184128852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1BA-4073-888F-BC9CFD742FD0}"/>
                </c:ext>
              </c:extLst>
            </c:dLbl>
            <c:dLbl>
              <c:idx val="3"/>
              <c:layout>
                <c:manualLayout>
                  <c:x val="4.3055555555555555E-2"/>
                  <c:y val="-2.320724065908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4221347331589E-2"/>
                      <c:h val="8.5808863704058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1BA-4073-888F-BC9CFD742FD0}"/>
                </c:ext>
              </c:extLst>
            </c:dLbl>
            <c:dLbl>
              <c:idx val="4"/>
              <c:layout>
                <c:manualLayout>
                  <c:x val="4.6850761878235878E-2"/>
                  <c:y val="-1.929673651540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BA-4073-888F-BC9CFD742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23.6</c:v>
                </c:pt>
                <c:pt idx="1">
                  <c:v>58.3</c:v>
                </c:pt>
                <c:pt idx="2">
                  <c:v>0.8</c:v>
                </c:pt>
                <c:pt idx="3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BA-4073-888F-BC9CFD742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638592"/>
        <c:axId val="152640128"/>
        <c:axId val="0"/>
      </c:bar3DChart>
      <c:catAx>
        <c:axId val="15263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152640128"/>
        <c:crosses val="autoZero"/>
        <c:auto val="1"/>
        <c:lblAlgn val="ctr"/>
        <c:lblOffset val="100"/>
        <c:noMultiLvlLbl val="0"/>
      </c:catAx>
      <c:valAx>
        <c:axId val="1526401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263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68405511811029"/>
          <c:y val="5.4367755425866658E-2"/>
          <c:w val="0.26426038932633422"/>
          <c:h val="0.1633276631794099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 </a:t>
            </a:r>
          </a:p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руб.)</a:t>
            </a:r>
          </a:p>
        </c:rich>
      </c:tx>
      <c:layout>
        <c:manualLayout>
          <c:xMode val="edge"/>
          <c:yMode val="edge"/>
          <c:x val="0.16499023703305754"/>
          <c:y val="1.3944438272290734E-3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239609134615922E-2"/>
          <c:w val="0.68126323272090994"/>
          <c:h val="0.90076033535879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Волосовского муниципального района по исполнению за 2025 год.  (млн. руб.)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90D-4F9A-AA07-4064434978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B6B-4B02-8320-17D6AF37145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8B6B-4B02-8320-17D6AF371459}"/>
              </c:ext>
            </c:extLst>
          </c:dPt>
          <c:dPt>
            <c:idx val="3"/>
            <c:bubble3D val="0"/>
            <c:explosion val="12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2-8B6B-4B02-8320-17D6AF371459}"/>
              </c:ext>
            </c:extLst>
          </c:dPt>
          <c:dPt>
            <c:idx val="4"/>
            <c:bubble3D val="0"/>
            <c:explosion val="16"/>
            <c:spPr>
              <a:solidFill>
                <a:srgbClr val="9900CC"/>
              </a:solidFill>
            </c:spPr>
            <c:extLst>
              <c:ext xmlns:c16="http://schemas.microsoft.com/office/drawing/2014/chart" uri="{C3380CC4-5D6E-409C-BE32-E72D297353CC}">
                <c16:uniqueId val="{00000003-8B6B-4B02-8320-17D6AF371459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490D-4F9A-AA07-4064434978F7}"/>
              </c:ext>
            </c:extLst>
          </c:dPt>
          <c:dPt>
            <c:idx val="6"/>
            <c:bubble3D val="0"/>
            <c:explosion val="18"/>
            <c:spPr/>
            <c:extLst>
              <c:ext xmlns:c16="http://schemas.microsoft.com/office/drawing/2014/chart" uri="{C3380CC4-5D6E-409C-BE32-E72D297353CC}">
                <c16:uniqueId val="{00000003-490D-4F9A-AA07-4064434978F7}"/>
              </c:ext>
            </c:extLst>
          </c:dPt>
          <c:dPt>
            <c:idx val="7"/>
            <c:bubble3D val="0"/>
            <c:explosion val="27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2-490D-4F9A-AA07-4064434978F7}"/>
              </c:ext>
            </c:extLst>
          </c:dPt>
          <c:dLbls>
            <c:dLbl>
              <c:idx val="0"/>
              <c:layout>
                <c:manualLayout>
                  <c:x val="2.4783245844269466E-2"/>
                  <c:y val="-8.6814073282735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0D-4F9A-AA07-4064434978F7}"/>
                </c:ext>
              </c:extLst>
            </c:dLbl>
            <c:dLbl>
              <c:idx val="1"/>
              <c:layout>
                <c:manualLayout>
                  <c:x val="5.4061789151356079E-2"/>
                  <c:y val="-6.538123174267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6B-4B02-8320-17D6AF371459}"/>
                </c:ext>
              </c:extLst>
            </c:dLbl>
            <c:dLbl>
              <c:idx val="2"/>
              <c:layout>
                <c:manualLayout>
                  <c:x val="0.1012977909011373"/>
                  <c:y val="-3.9752236958100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92038495188105E-2"/>
                      <c:h val="4.3375433052533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6B-4B02-8320-17D6AF371459}"/>
                </c:ext>
              </c:extLst>
            </c:dLbl>
            <c:dLbl>
              <c:idx val="3"/>
              <c:layout>
                <c:manualLayout>
                  <c:x val="2.6350831146106736E-2"/>
                  <c:y val="-0.18688013008855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6B-4B02-8320-17D6AF371459}"/>
                </c:ext>
              </c:extLst>
            </c:dLbl>
            <c:dLbl>
              <c:idx val="4"/>
              <c:layout>
                <c:manualLayout>
                  <c:x val="-7.2124781277340358E-2"/>
                  <c:y val="7.3263939835255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65988626421701E-2"/>
                      <c:h val="7.8337490556817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6B-4B02-8320-17D6AF371459}"/>
                </c:ext>
              </c:extLst>
            </c:dLbl>
            <c:dLbl>
              <c:idx val="6"/>
              <c:layout>
                <c:manualLayout>
                  <c:x val="-2.1327646544181977E-3"/>
                  <c:y val="-9.7016499953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0D-4F9A-AA07-4064434978F7}"/>
                </c:ext>
              </c:extLst>
            </c:dLbl>
            <c:dLbl>
              <c:idx val="7"/>
              <c:layout>
                <c:manualLayout>
                  <c:x val="-4.6716316710411196E-2"/>
                  <c:y val="-6.563891088424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0D-4F9A-AA07-4064434978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0A-4635-A0AA-3E60AFE692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1.7</c:v>
                </c:pt>
                <c:pt idx="1">
                  <c:v>0.8</c:v>
                </c:pt>
                <c:pt idx="2">
                  <c:v>1.6</c:v>
                </c:pt>
                <c:pt idx="3">
                  <c:v>56.6</c:v>
                </c:pt>
                <c:pt idx="4">
                  <c:v>105.2</c:v>
                </c:pt>
                <c:pt idx="5">
                  <c:v>0.5</c:v>
                </c:pt>
                <c:pt idx="6">
                  <c:v>56.7</c:v>
                </c:pt>
                <c:pt idx="7">
                  <c:v>0.5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6B-4B02-8320-17D6AF371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20000"/>
            <a:lumOff val="80000"/>
          </a:schemeClr>
        </a:solidFill>
        <a:effectLst>
          <a:outerShdw blurRad="50800" dist="50800" dir="5400000" algn="ctr" rotWithShape="0">
            <a:srgbClr val="9900CC"/>
          </a:outerShdw>
        </a:effectLst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7994816272965874"/>
          <c:y val="0.10027579607818646"/>
          <c:w val="0.31888593613298338"/>
          <c:h val="0.89972420392181351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55000">
          <a:schemeClr val="accent1">
            <a:lumMod val="20000"/>
            <a:lumOff val="8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085743994503933E-2"/>
          <c:y val="3.336683526526673E-2"/>
          <c:w val="0.94327139867094378"/>
          <c:h val="0.659917545423291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p3d>
              <a:contourClr>
                <a:srgbClr val="FF66FF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1DA-4EA8-B2E4-10412B0A3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ЖКХ</c:v>
                </c:pt>
                <c:pt idx="1">
                  <c:v>Культура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81.599999999999994</c:v>
                </c:pt>
                <c:pt idx="1">
                  <c:v>53.5</c:v>
                </c:pt>
                <c:pt idx="2">
                  <c:v>63.8</c:v>
                </c:pt>
                <c:pt idx="3">
                  <c:v>2.6</c:v>
                </c:pt>
                <c:pt idx="4">
                  <c:v>0.4</c:v>
                </c:pt>
                <c:pt idx="5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A-4EA8-B2E4-10412B0A35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908540636303243E-2"/>
                  <c:y val="-1.638724176730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DA-4EA8-B2E4-10412B0A35C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9DAD337-15B8-4890-8B0B-5231F7C61EC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58-42BF-B46C-D905805E10C7}"/>
                </c:ext>
              </c:extLst>
            </c:dLbl>
            <c:dLbl>
              <c:idx val="2"/>
              <c:layout>
                <c:manualLayout>
                  <c:x val="2.8050490883590462E-2"/>
                  <c:y val="-3.5116469624253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DA-4EA8-B2E4-10412B0A3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ЖКХ</c:v>
                </c:pt>
                <c:pt idx="1">
                  <c:v>Культура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105.2</c:v>
                </c:pt>
                <c:pt idx="1">
                  <c:v>56.7</c:v>
                </c:pt>
                <c:pt idx="2">
                  <c:v>56.6</c:v>
                </c:pt>
                <c:pt idx="3">
                  <c:v>1.7</c:v>
                </c:pt>
                <c:pt idx="4">
                  <c:v>0.5</c:v>
                </c:pt>
                <c:pt idx="5" formatCode="0.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DA-4EA8-B2E4-10412B0A3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815232"/>
        <c:axId val="168821120"/>
        <c:axId val="152686080"/>
      </c:bar3DChart>
      <c:catAx>
        <c:axId val="16881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rgbClr val="FF66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821120"/>
        <c:crosses val="autoZero"/>
        <c:auto val="1"/>
        <c:lblAlgn val="ctr"/>
        <c:lblOffset val="100"/>
        <c:noMultiLvlLbl val="0"/>
      </c:catAx>
      <c:valAx>
        <c:axId val="16882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815232"/>
        <c:crosses val="autoZero"/>
        <c:crossBetween val="between"/>
      </c:valAx>
      <c:serAx>
        <c:axId val="152686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821120"/>
        <c:crosses val="autoZero"/>
        <c:tickLbl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0.64366</cdr:x>
      <cdr:y>0.24211</cdr:y>
    </cdr:from>
    <cdr:to>
      <cdr:x>0.95141</cdr:x>
      <cdr:y>0.36189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1475" y="1164373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0.72464</cdr:x>
      <cdr:y>0.28703</cdr:y>
    </cdr:from>
    <cdr:to>
      <cdr:x>1</cdr:x>
      <cdr:y>0.37686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515" y="1380397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0.64366</cdr:x>
      <cdr:y>0.21216</cdr:y>
    </cdr:from>
    <cdr:to>
      <cdr:x>0.90282</cdr:x>
      <cdr:y>0.302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61475" y="1020357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0.52745</cdr:x>
      <cdr:y>0.23867</cdr:y>
    </cdr:from>
    <cdr:to>
      <cdr:x>0.99743</cdr:x>
      <cdr:y>0.36614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87229" y="1351973"/>
          <a:ext cx="2216220" cy="72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lvl="1" algn="l"/>
          <a:r>
            <a:rPr lang="ru-RU" sz="1400" b="1" dirty="0" smtClean="0"/>
            <a:t>Доходы всего</a:t>
          </a:r>
        </a:p>
        <a:p xmlns:a="http://schemas.openxmlformats.org/drawingml/2006/main">
          <a:pPr algn="l"/>
          <a:r>
            <a:rPr lang="ru-RU" sz="1400" b="1" dirty="0" smtClean="0"/>
            <a:t>           </a:t>
          </a:r>
          <a:r>
            <a:rPr lang="ru-RU" sz="1400" b="1" dirty="0" smtClean="0">
              <a:solidFill>
                <a:schemeClr val="tx1"/>
              </a:solidFill>
            </a:rPr>
            <a:t>237,3</a:t>
          </a:r>
          <a:r>
            <a:rPr lang="ru-RU" sz="1400" b="1" baseline="0" dirty="0" smtClean="0">
              <a:solidFill>
                <a:schemeClr val="tx1"/>
              </a:solidFill>
            </a:rPr>
            <a:t> </a:t>
          </a:r>
          <a:r>
            <a:rPr lang="ru-RU" sz="1400" b="1" dirty="0" smtClean="0"/>
            <a:t>млн. руб.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0.64399</cdr:x>
      <cdr:y>0.22774</cdr:y>
    </cdr:from>
    <cdr:to>
      <cdr:x>0.98305</cdr:x>
      <cdr:y>0.42081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5352" y="1104233"/>
          <a:ext cx="1440174" cy="936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0.59995</cdr:x>
      <cdr:y>0.27229</cdr:y>
    </cdr:from>
    <cdr:to>
      <cdr:x>0.95663</cdr:x>
      <cdr:y>0.39536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99792" y="1546738"/>
          <a:ext cx="1605035" cy="699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Доходы всего 193,6 млн</a:t>
          </a:r>
          <a:r>
            <a:rPr lang="ru-RU" sz="1400" b="1" dirty="0"/>
            <a:t>. </a:t>
          </a:r>
          <a:r>
            <a:rPr lang="ru-RU" sz="1400" b="1" dirty="0" smtClean="0"/>
            <a:t>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0.90729</cdr:x>
      <cdr:y>1.39404E-7</cdr:y>
    </cdr:from>
    <cdr:to>
      <cdr:x>1</cdr:x>
      <cdr:y>0.12046</cdr:y>
    </cdr:to>
    <cdr:pic>
      <cdr:nvPicPr>
        <cdr:cNvPr id="3" name="Picture 2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/>
      </cdr:blipFill>
      <cdr:spPr>
        <a:xfrm xmlns:a="http://schemas.openxmlformats.org/drawingml/2006/main">
          <a:off x="8296260" y="1"/>
          <a:ext cx="847740" cy="86409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/>
          <a:lstStyle>
            <a:lvl1pPr algn="r">
              <a:defRPr sz="1200"/>
            </a:lvl1pPr>
          </a:lstStyle>
          <a:p>
            <a:fld id="{4F1BAC4F-8F55-46BC-9D5E-A4F440E99AE0}" type="datetimeFigureOut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5" rIns="91531" bIns="4576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531" tIns="45765" rIns="91531" bIns="457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531" tIns="45765" rIns="91531" bIns="45765" rtlCol="0" anchor="b"/>
          <a:lstStyle>
            <a:lvl1pPr algn="r">
              <a:defRPr sz="1200"/>
            </a:lvl1pPr>
          </a:lstStyle>
          <a:p>
            <a:fld id="{2A8D0319-B2F0-41E8-90FB-A04204FE3A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9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27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49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0319-B2F0-41E8-90FB-A04204FE3A8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3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FDC1-098A-4D48-8EAA-1782AF9A2C14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221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5424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053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0256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091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E92A-E2EB-4A5C-92BA-39CD039E1F86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5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18E-4234-44C9-8786-63EDA39A216B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3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A074-DEAC-45A0-977E-A494381F2B06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CEE8-A569-4D39-A3F2-4B28740AE550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4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57C4-0643-464A-A345-4C29E2AFD9BE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1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52EA-4CF1-4811-A025-62F3DF1603EF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8710-57DB-44F4-9D06-4407B693909F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8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62F0-18FD-4EA5-A879-BD56D5AB5DC0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4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1B12-7543-43A7-A935-0A4D8832919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9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9ED1-6857-4700-8FFA-E492F4EA5C94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55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56CF-CF40-4509-BFD6-4EB21C0AC182}" type="datetime1">
              <a:rPr lang="ru-RU" smtClean="0"/>
              <a:pPr/>
              <a:t>19.02.2026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93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73" y="-398214"/>
            <a:ext cx="9151673" cy="7256214"/>
          </a:xfrm>
          <a:gradFill>
            <a:gsLst>
              <a:gs pos="30330">
                <a:schemeClr val="accent1">
                  <a:lumMod val="20000"/>
                  <a:lumOff val="80000"/>
                </a:schemeClr>
              </a:gs>
              <a:gs pos="22000">
                <a:srgbClr val="F996AD"/>
              </a:gs>
              <a:gs pos="42000">
                <a:srgbClr val="FB64C8"/>
              </a:gs>
              <a:gs pos="92690">
                <a:srgbClr val="F0C6DE"/>
              </a:gs>
              <a:gs pos="27000">
                <a:srgbClr val="FF00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решения совета депутатов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Волосовского </a:t>
            </a:r>
          </a:p>
          <a:p>
            <a:pPr marL="0" indent="0" algn="ctr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Ленинградской области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840"/>
              </a:lnSpc>
              <a:buNone/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отчета об исполнении бюджета муниципального образования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год» </a:t>
            </a:r>
            <a:endParaRPr lang="en-US" sz="3100" dirty="0"/>
          </a:p>
          <a:p>
            <a:pPr marL="0" indent="0" algn="ctr">
              <a:buNone/>
            </a:pPr>
            <a:endParaRPr lang="ru-RU" sz="3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marL="0" indent="0" algn="ctr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221926" y="0"/>
            <a:ext cx="929747" cy="1124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82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5372472"/>
              </p:ext>
            </p:extLst>
          </p:nvPr>
        </p:nvGraphicFramePr>
        <p:xfrm>
          <a:off x="-5009" y="-3948"/>
          <a:ext cx="9144000" cy="686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8277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1"/>
            <a:ext cx="7623832" cy="864095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межбюджетных трансфертов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2024-20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годах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40823"/>
              </p:ext>
            </p:extLst>
          </p:nvPr>
        </p:nvGraphicFramePr>
        <p:xfrm>
          <a:off x="-1" y="1268759"/>
          <a:ext cx="9144002" cy="504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828">
                <a:tc rowSpan="2"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91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70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8063880" y="4462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44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953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бюджетов других уровней 2024- 2025 гг.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94756907"/>
              </p:ext>
            </p:extLst>
          </p:nvPr>
        </p:nvGraphicFramePr>
        <p:xfrm>
          <a:off x="-5442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/>
          <p:nvPr/>
        </p:nvPicPr>
        <p:blipFill>
          <a:blip r:embed="rId4" cstate="print"/>
          <a:stretch/>
        </p:blipFill>
        <p:spPr>
          <a:xfrm>
            <a:off x="8172400" y="-31415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340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92696"/>
          </a:xfr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3999" cy="6165304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являющими средствами финансирования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</a:t>
            </a:r>
            <a:endParaRPr lang="ru-RU" sz="2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муниципальным программам</a:t>
            </a:r>
            <a:endParaRPr lang="ru-RU" sz="2400" b="1" i="1" dirty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Picture 2"/>
          <p:cNvPicPr/>
          <p:nvPr/>
        </p:nvPicPr>
        <p:blipFill>
          <a:blip r:embed="rId2" cstate="print"/>
          <a:stretch/>
        </p:blipFill>
        <p:spPr>
          <a:xfrm>
            <a:off x="8297521" y="0"/>
            <a:ext cx="846479" cy="9181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382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116633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ЛО по расходам за 2025 год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4499992" y="69269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36468"/>
              </p:ext>
            </p:extLst>
          </p:nvPr>
        </p:nvGraphicFramePr>
        <p:xfrm>
          <a:off x="-36512" y="973592"/>
          <a:ext cx="9180512" cy="5884407"/>
        </p:xfrm>
        <a:graphic>
          <a:graphicData uri="http://schemas.openxmlformats.org/drawingml/2006/table">
            <a:tbl>
              <a:tblPr firstRow="1" bandRow="1"/>
              <a:tblGrid>
                <a:gridCol w="3620475">
                  <a:extLst>
                    <a:ext uri="{9D8B030D-6E8A-4147-A177-3AD203B41FA5}">
                      <a16:colId xmlns:a16="http://schemas.microsoft.com/office/drawing/2014/main" val="103189303"/>
                    </a:ext>
                  </a:extLst>
                </a:gridCol>
                <a:gridCol w="1853156">
                  <a:extLst>
                    <a:ext uri="{9D8B030D-6E8A-4147-A177-3AD203B41FA5}">
                      <a16:colId xmlns:a16="http://schemas.microsoft.com/office/drawing/2014/main" val="745924721"/>
                    </a:ext>
                  </a:extLst>
                </a:gridCol>
                <a:gridCol w="1611563">
                  <a:extLst>
                    <a:ext uri="{9D8B030D-6E8A-4147-A177-3AD203B41FA5}">
                      <a16:colId xmlns:a16="http://schemas.microsoft.com/office/drawing/2014/main" val="3955412936"/>
                    </a:ext>
                  </a:extLst>
                </a:gridCol>
                <a:gridCol w="2095318">
                  <a:extLst>
                    <a:ext uri="{9D8B030D-6E8A-4147-A177-3AD203B41FA5}">
                      <a16:colId xmlns:a16="http://schemas.microsoft.com/office/drawing/2014/main" val="1821292352"/>
                    </a:ext>
                  </a:extLst>
                </a:gridCol>
              </a:tblGrid>
              <a:tr h="761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92301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 вопросы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81429"/>
                  </a:ext>
                </a:extLst>
              </a:tr>
              <a:tr h="598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0200 Национальная оборона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77480"/>
                  </a:ext>
                </a:extLst>
              </a:tr>
              <a:tr h="79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 и правоохранительная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83001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93035"/>
                  </a:ext>
                </a:extLst>
              </a:tr>
              <a:tr h="44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0500 Жилищно-Коммунальное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98,4%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32182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0700 Образование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0054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Культура, кинематография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72509"/>
                  </a:ext>
                </a:extLst>
              </a:tr>
              <a:tr h="413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 Социальная политика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42955"/>
                  </a:ext>
                </a:extLst>
              </a:tr>
              <a:tr h="546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58236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5" marR="56605" marT="28303" marB="2830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" marR="4717" marT="471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06634"/>
                  </a:ext>
                </a:extLst>
              </a:tr>
            </a:tbl>
          </a:graphicData>
        </a:graphic>
      </p:graphicFrame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8297521" y="0"/>
            <a:ext cx="846479" cy="9181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55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613741"/>
              </p:ext>
            </p:extLst>
          </p:nvPr>
        </p:nvGraphicFramePr>
        <p:xfrm>
          <a:off x="0" y="-320704"/>
          <a:ext cx="9144000" cy="71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447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661" y="116723"/>
            <a:ext cx="7776864" cy="9596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по основным направлениям расходов в 2024- 2025 гг.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7" name="Picture 2"/>
          <p:cNvPicPr/>
          <p:nvPr/>
        </p:nvPicPr>
        <p:blipFill>
          <a:blip r:embed="rId2" cstate="print"/>
          <a:stretch/>
        </p:blipFill>
        <p:spPr>
          <a:xfrm>
            <a:off x="8244408" y="-9404"/>
            <a:ext cx="899592" cy="1098261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3225713"/>
              </p:ext>
            </p:extLst>
          </p:nvPr>
        </p:nvGraphicFramePr>
        <p:xfrm>
          <a:off x="1" y="764705"/>
          <a:ext cx="867645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5546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268"/>
            <a:ext cx="8235538" cy="5582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в программном формате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96819"/>
              </p:ext>
            </p:extLst>
          </p:nvPr>
        </p:nvGraphicFramePr>
        <p:xfrm>
          <a:off x="0" y="923686"/>
          <a:ext cx="9144000" cy="550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val="3084949461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720250735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3989092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23637550"/>
                    </a:ext>
                  </a:extLst>
                </a:gridCol>
                <a:gridCol w="1316221">
                  <a:extLst>
                    <a:ext uri="{9D8B030D-6E8A-4147-A177-3AD203B41FA5}">
                      <a16:colId xmlns:a16="http://schemas.microsoft.com/office/drawing/2014/main" val="2650415752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3951815393"/>
                    </a:ext>
                  </a:extLst>
                </a:gridCol>
              </a:tblGrid>
              <a:tr h="136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indent="1060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г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 в расходах %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77600"/>
                  </a:ext>
                </a:extLst>
              </a:tr>
              <a:tr h="109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«Устойчивое развитие муниципального образования </a:t>
                      </a:r>
                      <a:r>
                        <a:rPr lang="ru-RU" sz="1400" b="1" kern="12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Волосовское</a:t>
                      </a: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городское поселение Волосовского муниципального района»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166,3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72,6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163,3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15441"/>
                  </a:ext>
                </a:extLst>
              </a:tr>
              <a:tr h="13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социальной сферы Волосовского городского поселения Волосовского муниципального района Ленинградской области»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61,1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26,7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98692"/>
                  </a:ext>
                </a:extLst>
              </a:tr>
              <a:tr h="990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«Безопасность Волосовского городского поселения Волосовского муниципального района Ленинградской области»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75260"/>
                  </a:ext>
                </a:extLst>
              </a:tr>
              <a:tr h="5440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4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229,0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baseline="0" dirty="0" smtClean="0">
                          <a:effectLst/>
                          <a:latin typeface="Times New Roman" panose="02020603050405020304" pitchFamily="18" charset="0"/>
                        </a:rPr>
                        <a:t>223,3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22" marR="67822" marT="33911" marB="33911" anchor="b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20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5" marR="7065" marT="7065" marB="0" anchor="b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3364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699495"/>
            <a:ext cx="2052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200" dirty="0"/>
          </a:p>
        </p:txBody>
      </p:sp>
      <p:pic>
        <p:nvPicPr>
          <p:cNvPr id="7" name="Picture 2"/>
          <p:cNvPicPr/>
          <p:nvPr/>
        </p:nvPicPr>
        <p:blipFill>
          <a:blip r:embed="rId3" cstate="print"/>
          <a:stretch/>
        </p:blipFill>
        <p:spPr>
          <a:xfrm>
            <a:off x="8244408" y="-9404"/>
            <a:ext cx="899592" cy="9858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47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0" y="1"/>
            <a:ext cx="8359149" cy="8367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в расчете на 1-го жителя города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04988"/>
              </p:ext>
            </p:extLst>
          </p:nvPr>
        </p:nvGraphicFramePr>
        <p:xfrm>
          <a:off x="-36512" y="836712"/>
          <a:ext cx="9205431" cy="60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8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0100 Общегосударственные вопросы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0,081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0200 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0300 Национальная безопасность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59405"/>
                  </a:ext>
                </a:extLst>
              </a:tr>
              <a:tr h="4741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0400 Национальная экономика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2,598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4,962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1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0500 Жилищно-Коммунальное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4,550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9,213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0700 Образование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0,042</a:t>
                      </a: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0,048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0800 Культура, кинематография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4,041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4,969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1000 Социальная политика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64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1100 Физическая культура и спорт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0,309</a:t>
                      </a: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0,103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8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18,055</a:t>
                      </a:r>
                    </a:p>
                  </a:txBody>
                  <a:tcPr marL="0" marR="0" marT="0" marB="0" anchor="ctr">
                    <a:solidFill>
                      <a:srgbClr val="F0C6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19,698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0C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409112" y="-9404"/>
            <a:ext cx="734888" cy="9217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57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910">
              <a:schemeClr val="accent1">
                <a:lumMod val="20000"/>
                <a:lumOff val="80000"/>
              </a:schemeClr>
            </a:gs>
            <a:gs pos="55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94122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темпов роста средней заработной платы по отдельным                                 категориям работников бюджетной сферы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                                   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(руб.)                                                                                         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22957"/>
              </p:ext>
            </p:extLst>
          </p:nvPr>
        </p:nvGraphicFramePr>
        <p:xfrm>
          <a:off x="251520" y="1407282"/>
          <a:ext cx="8784975" cy="428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326">
                <a:tc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2025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исполнено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071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Средняя заработная плата работников культуры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46 711,66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50 400,82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61 320,0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72 829,76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0071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baseline="0" dirty="0" smtClean="0"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Средняя заработная плата работников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МКУ «Городское хозяйство»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(создано в 2024 году)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Тракторист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67 675,00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79 283,46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25167"/>
                  </a:ext>
                </a:extLst>
              </a:tr>
              <a:tr h="930071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Рабочий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53 657,00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62 071,17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18056"/>
                  </a:ext>
                </a:extLst>
              </a:tr>
              <a:tr h="930071">
                <a:tc>
                  <a:txBody>
                    <a:bodyPr/>
                    <a:lstStyle/>
                    <a:p>
                      <a:endParaRPr lang="ru-RU" sz="12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Дворник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30 229,00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</a:rPr>
                        <a:t>44 859,71</a:t>
                      </a:r>
                      <a:endParaRPr lang="ru-RU" sz="1400" b="1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6788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" name="Picture 2"/>
          <p:cNvPicPr/>
          <p:nvPr/>
        </p:nvPicPr>
        <p:blipFill>
          <a:blip r:embed="rId2" cstate="print"/>
          <a:stretch/>
        </p:blipFill>
        <p:spPr>
          <a:xfrm>
            <a:off x="8316416" y="-9768"/>
            <a:ext cx="827584" cy="9904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332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52947"/>
            <a:ext cx="1080120" cy="1224136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4664"/>
            <a:ext cx="353140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42987" y="980728"/>
            <a:ext cx="4716016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>
                <a:ln>
                  <a:solidFill>
                    <a:schemeClr val="accent1"/>
                  </a:solidFill>
                </a:ln>
                <a:latin typeface="+mj-lt"/>
                <a:cs typeface="Arial" panose="020B0604020202020204" pitchFamily="34" charset="0"/>
              </a:rPr>
              <a:t>Волосовское</a:t>
            </a:r>
            <a:r>
              <a:rPr lang="ru-RU" b="1" i="1" dirty="0">
                <a:ln>
                  <a:solidFill>
                    <a:schemeClr val="accent1"/>
                  </a:solidFill>
                </a:ln>
                <a:latin typeface="+mj-lt"/>
                <a:cs typeface="Arial" panose="020B0604020202020204" pitchFamily="34" charset="0"/>
              </a:rPr>
              <a:t> городское поселение- муниципальное образование в состав которого входят г. Волосово, д. </a:t>
            </a:r>
            <a:r>
              <a:rPr lang="ru-RU" b="1" i="1" dirty="0" err="1">
                <a:ln>
                  <a:solidFill>
                    <a:schemeClr val="accent1"/>
                  </a:solidFill>
                </a:ln>
                <a:latin typeface="+mj-lt"/>
                <a:cs typeface="Arial" panose="020B0604020202020204" pitchFamily="34" charset="0"/>
              </a:rPr>
              <a:t>Лагоново</a:t>
            </a:r>
            <a:r>
              <a:rPr lang="ru-RU" b="1" dirty="0">
                <a:ln>
                  <a:solidFill>
                    <a:schemeClr val="accent1"/>
                  </a:solidFill>
                </a:ln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i="1" dirty="0">
                <a:latin typeface="Arial Narrow" panose="020B0606020202030204" pitchFamily="34" charset="0"/>
              </a:rPr>
              <a:t>г</a:t>
            </a:r>
            <a:r>
              <a:rPr lang="ru-RU" i="1" dirty="0" smtClean="0">
                <a:latin typeface="Arial Narrow" panose="020B0606020202030204" pitchFamily="34" charset="0"/>
              </a:rPr>
              <a:t>. </a:t>
            </a:r>
            <a:r>
              <a:rPr lang="ru-RU" i="1" dirty="0">
                <a:latin typeface="Arial Narrow" panose="020B0606020202030204" pitchFamily="34" charset="0"/>
              </a:rPr>
              <a:t>Волосово – административный центр Волосовского </a:t>
            </a:r>
            <a:r>
              <a:rPr lang="ru-RU" i="1" dirty="0" smtClean="0">
                <a:latin typeface="Arial Narrow" panose="020B0606020202030204" pitchFamily="34" charset="0"/>
              </a:rPr>
              <a:t>района, расположен </a:t>
            </a:r>
            <a:r>
              <a:rPr lang="ru-RU" i="1" dirty="0">
                <a:latin typeface="Arial Narrow" panose="020B0606020202030204" pitchFamily="34" charset="0"/>
              </a:rPr>
              <a:t>в центральной части Волосовского района Ленинградской области в 72 км к юго-западу от Санкт-Петербурга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i="1" dirty="0">
                <a:latin typeface="Arial Narrow" panose="020B0606020202030204" pitchFamily="34" charset="0"/>
              </a:rPr>
              <a:t>Количество депутатов – </a:t>
            </a:r>
            <a:r>
              <a:rPr lang="ru-RU" i="1" dirty="0" smtClean="0">
                <a:latin typeface="Arial Narrow" panose="020B0606020202030204" pitchFamily="34" charset="0"/>
              </a:rPr>
              <a:t>13 </a:t>
            </a:r>
            <a:r>
              <a:rPr lang="ru-RU" i="1" dirty="0">
                <a:latin typeface="Arial Narrow" panose="020B0606020202030204" pitchFamily="34" charset="0"/>
              </a:rPr>
              <a:t>человек.</a:t>
            </a:r>
          </a:p>
          <a:p>
            <a:endParaRPr lang="ru-RU" i="1" dirty="0">
              <a:latin typeface="Arial Narrow" panose="020B0606020202030204" pitchFamily="34" charset="0"/>
            </a:endParaRPr>
          </a:p>
          <a:p>
            <a:r>
              <a:rPr lang="ru-RU" i="1" dirty="0">
                <a:latin typeface="Arial Narrow" panose="020B0606020202030204" pitchFamily="34" charset="0"/>
              </a:rPr>
              <a:t>Территория поселения: 800 га </a:t>
            </a:r>
          </a:p>
          <a:p>
            <a:endParaRPr lang="ru-RU" i="1" dirty="0">
              <a:latin typeface="Arial Narrow" panose="020B0606020202030204" pitchFamily="34" charset="0"/>
            </a:endParaRPr>
          </a:p>
          <a:p>
            <a:r>
              <a:rPr lang="ru-RU" i="1" dirty="0">
                <a:latin typeface="Arial Narrow" panose="020B0606020202030204" pitchFamily="34" charset="0"/>
              </a:rPr>
              <a:t>Население : 11, </a:t>
            </a:r>
            <a:r>
              <a:rPr lang="ru-RU" i="1" dirty="0" smtClean="0">
                <a:latin typeface="Arial Narrow" panose="020B0606020202030204" pitchFamily="34" charset="0"/>
              </a:rPr>
              <a:t>415 тыс</a:t>
            </a:r>
            <a:r>
              <a:rPr lang="ru-RU" i="1" dirty="0">
                <a:latin typeface="Arial Narrow" panose="020B0606020202030204" pitchFamily="34" charset="0"/>
              </a:rPr>
              <a:t>. 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156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flip="none" rotWithShape="1">
          <a:gsLst>
            <a:gs pos="2000">
              <a:srgbClr val="F0C6DE"/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120680"/>
          </a:xfr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разрабатывается в целях ознакомления граждан с основными положениями решения об утверждении отчета об исполнении бюджета в доступной форме для широкого круга заинтересованных пользователей.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объемов исполнения доходов, расходов бюджета и их структуру, приоритетные направления расходования бюджетных средств, объемы средств бюджета, направляемых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социально-значимых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сфере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хозяйства,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 коммунального хозяйства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за 2025 год.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Разработчиками презентации является бюджетный сектор Комитета по городскому хозяйству администрации Волосовского муниципального района Ленинградской области.</a:t>
            </a:r>
          </a:p>
          <a:p>
            <a:pPr marL="0" indent="0" algn="just">
              <a:buNone/>
            </a:pPr>
            <a:endParaRPr lang="ru-RU" sz="1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сектора-главный бухгалтер: 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ЗОЛОТОВА ТАТЬЯНА НИКОЛАЕВНА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Ленинградская область, г. Волосово, пр. Вингиссара,д.57</a:t>
            </a:r>
          </a:p>
          <a:p>
            <a:pPr marL="0" lvl="0" indent="0" fontAlgn="b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(факс)  8(813 73)24-538 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volosovo-adm@mail.ru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8-00 до 17-00   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12-00 до 13-00   Выходные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сб,вс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размещена на официальном сайте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ЛЕНИНГРАДСКОЙ ОБЛАСТИ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66D5-4684-485F-A2A8-A7189E0508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/>
        </p:blipFill>
        <p:spPr>
          <a:xfrm>
            <a:off x="8460432" y="-9768"/>
            <a:ext cx="683568" cy="7741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969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0C6D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1857364"/>
            <a:ext cx="80724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6000" b="1" i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i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753" y="0"/>
            <a:ext cx="82912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tretch/>
        </p:blipFill>
        <p:spPr>
          <a:xfrm>
            <a:off x="8316417" y="-9404"/>
            <a:ext cx="827584" cy="10621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" y="188640"/>
            <a:ext cx="8682280" cy="6217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782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31" y="33591"/>
            <a:ext cx="7884368" cy="1181141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области за 20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094195"/>
              </p:ext>
            </p:extLst>
          </p:nvPr>
        </p:nvGraphicFramePr>
        <p:xfrm>
          <a:off x="0" y="1772816"/>
          <a:ext cx="9144001" cy="384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5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4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22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16"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назначения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01.01.2026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.01.20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</a:p>
                    <a:p>
                      <a:pPr marL="0" algn="ctr" defTabSz="914400" rtl="0" eaLnBrk="1" latinLnBrk="0" hangingPunct="1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01.01.2026 г.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26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224,1</a:t>
                      </a: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23" marR="82323"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55000">
                          <a:srgbClr val="F0C6DE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87972" y="1412776"/>
            <a:ext cx="1788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(млн. руб.)</a:t>
            </a:r>
            <a:endParaRPr lang="ru-RU" sz="1200" dirty="0"/>
          </a:p>
        </p:txBody>
      </p:sp>
      <p:pic>
        <p:nvPicPr>
          <p:cNvPr id="8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96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7021"/>
            <a:ext cx="8063880" cy="1818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униципального образования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области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16008"/>
              </p:ext>
            </p:extLst>
          </p:nvPr>
        </p:nvGraphicFramePr>
        <p:xfrm>
          <a:off x="0" y="1214732"/>
          <a:ext cx="9144000" cy="509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6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9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с/х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/>
                    </a:p>
                  </a:txBody>
                  <a:tcPr>
                    <a:gradFill>
                      <a:gsLst>
                        <a:gs pos="55000">
                          <a:srgbClr val="99FF99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, арендная плата за землю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земельных участков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</a:p>
                  </a:txBody>
                  <a:tcPr>
                    <a:gradFill>
                      <a:gsLst>
                        <a:gs pos="55000">
                          <a:srgbClr val="99FF99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387424"/>
            <a:ext cx="1080120" cy="12241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63" y="0"/>
            <a:ext cx="9137939" cy="12109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муниципального образования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Ленинградской области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62617247"/>
              </p:ext>
            </p:extLst>
          </p:nvPr>
        </p:nvGraphicFramePr>
        <p:xfrm>
          <a:off x="4428427" y="1210951"/>
          <a:ext cx="4715573" cy="566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41669314"/>
              </p:ext>
            </p:extLst>
          </p:nvPr>
        </p:nvGraphicFramePr>
        <p:xfrm>
          <a:off x="-18187" y="1210950"/>
          <a:ext cx="4586091" cy="564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30955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доходной части муниципального образования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Ленинградской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029866"/>
              </p:ext>
            </p:extLst>
          </p:nvPr>
        </p:nvGraphicFramePr>
        <p:xfrm>
          <a:off x="467544" y="990132"/>
          <a:ext cx="7704856" cy="505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442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96" y="204953"/>
            <a:ext cx="8414808" cy="7489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НДФЛ, поступивший в бюджет в 20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году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56767" y="1069242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(млн. руб.)</a:t>
            </a:r>
            <a:endParaRPr lang="ru-RU" sz="1600" dirty="0"/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41162137"/>
              </p:ext>
            </p:extLst>
          </p:nvPr>
        </p:nvGraphicFramePr>
        <p:xfrm>
          <a:off x="111013" y="1069242"/>
          <a:ext cx="8280919" cy="533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0928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7822704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Волосовское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 Волосовского муниципального района Ленинградской области по налоговым и неналоговым доходам в 20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году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1362785"/>
            <a:ext cx="1245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</a:p>
        </p:txBody>
      </p:sp>
      <p:pic>
        <p:nvPicPr>
          <p:cNvPr id="8" name="Picture 2"/>
          <p:cNvPicPr/>
          <p:nvPr/>
        </p:nvPicPr>
        <p:blipFill>
          <a:blip r:embed="rId3" cstate="print"/>
          <a:stretch/>
        </p:blipFill>
        <p:spPr>
          <a:xfrm>
            <a:off x="8063880" y="-9404"/>
            <a:ext cx="1080120" cy="1224136"/>
          </a:xfrm>
          <a:prstGeom prst="rect">
            <a:avLst/>
          </a:prstGeom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5227189"/>
              </p:ext>
            </p:extLst>
          </p:nvPr>
        </p:nvGraphicFramePr>
        <p:xfrm>
          <a:off x="0" y="1178772"/>
          <a:ext cx="9144000" cy="541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3658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21723</TotalTime>
  <Words>910</Words>
  <Application>Microsoft Office PowerPoint</Application>
  <PresentationFormat>Экран (4:3)</PresentationFormat>
  <Paragraphs>377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Исполнение бюджета муниципального образования Волосовское городское поселение Волосовского муниципального района Ленинградской области за 2025 год </vt:lpstr>
      <vt:lpstr>   Доходы, поступающие в бюджет  муниципального образования Волосовское городское поселение Волосовского муниципального района Ленинградской области  </vt:lpstr>
      <vt:lpstr>Доходы муниципального образования Волосовское городское  поселение Волосовского муниципального района  Ленинградской области в соответствии со структурой</vt:lpstr>
      <vt:lpstr>Динамика доходной части муниципального образования Волосовское городское поселение Волосовского муниципального района Ленинградской области</vt:lpstr>
      <vt:lpstr>НДФЛ, поступивший в бюджет в 2025 году  </vt:lpstr>
      <vt:lpstr>Исполнение бюджета муниципального образования Волосовское городское поселение Волосовского муниципального района Ленинградской области по налоговым и неналоговым доходам в 2025 году</vt:lpstr>
      <vt:lpstr>Презентация PowerPoint</vt:lpstr>
      <vt:lpstr>Анализ поступления межбюджетных трансфертов  в 2024-2025 годах</vt:lpstr>
      <vt:lpstr>Динамика безвозмездных поступлений  из бюджетов других уровней 2024- 2025 гг.   </vt:lpstr>
      <vt:lpstr>РАСХОДЫ БЮДЖЕТА </vt:lpstr>
      <vt:lpstr>Исполнение бюджета муниципального образования Волосовское городское поселение Волосовского муниципального района ЛО по расходам за 2025 год</vt:lpstr>
      <vt:lpstr>Презентация PowerPoint</vt:lpstr>
      <vt:lpstr>Динамика исполнения расходной части бюджета по основным направлениям расходов в 2024- 2025 гг.</vt:lpstr>
      <vt:lpstr>Структура расходов бюджета в программном формате</vt:lpstr>
      <vt:lpstr>Объем расходов бюджета в расчете на 1-го жителя города                                                                           (тыс. рублей)</vt:lpstr>
      <vt:lpstr>Динамика темпов роста средней заработной платы по отдельным                                 категориям работников бюджетной сферы                                                                                                                                                                                                                                                                     (руб.)                                                                              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  муниципального образования Волосовский район  Ленинградской области  на 2015 год  и на плановый период  2016 и 2017 годов</dc:title>
  <dc:creator>А.В.Добротворский</dc:creator>
  <cp:lastModifiedBy>Elena-PC</cp:lastModifiedBy>
  <cp:revision>871</cp:revision>
  <cp:lastPrinted>2021-03-30T09:03:06Z</cp:lastPrinted>
  <dcterms:created xsi:type="dcterms:W3CDTF">2014-11-26T05:32:22Z</dcterms:created>
  <dcterms:modified xsi:type="dcterms:W3CDTF">2026-02-19T12:01:38Z</dcterms:modified>
</cp:coreProperties>
</file>