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7"/>
  </p:notesMasterIdLst>
  <p:sldIdLst>
    <p:sldId id="256" r:id="rId3"/>
    <p:sldId id="27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title>
      <c:tx>
        <c:rich>
          <a:bodyPr rot="0"/>
          <a:lstStyle/>
          <a:p>
            <a:pPr>
              <a:defRPr sz="2400" b="0" i="1" strike="noStrike" spc="-1">
                <a:solidFill>
                  <a:srgbClr val="990033"/>
                </a:solidFill>
                <a:latin typeface="Arial Cyr"/>
                <a:ea typeface="Arial Cyr"/>
              </a:defRPr>
            </a:pPr>
            <a:r>
              <a:rPr sz="2400" b="0" i="1" strike="noStrike" spc="-1">
                <a:solidFill>
                  <a:srgbClr val="990033"/>
                </a:solidFill>
                <a:latin typeface="Arial Cyr"/>
                <a:ea typeface="Arial Cyr"/>
              </a:rPr>
              <a:t>СТРУКТУРА СОБСТВЕННЫХ ДОХОДОВ 
БЮДЖЕТА ВОЛОСОВСКОГО ГОРОДСКОГО ПОСЕЛЕНИЯ 
В РАЗРЕЗЕ ДОХОДОВ НА 2022 год </a:t>
            </a:r>
          </a:p>
        </c:rich>
      </c:tx>
      <c:layout>
        <c:manualLayout>
          <c:xMode val="edge"/>
          <c:yMode val="edge"/>
          <c:x val="3.9761236871289699E-2"/>
          <c:y val="2.2827775785825299E-2"/>
        </c:manualLayout>
      </c:layout>
      <c:overlay val="0"/>
      <c:spPr>
        <a:noFill/>
        <a:ln w="25560">
          <a:noFill/>
        </a:ln>
      </c:spPr>
    </c:title>
    <c:autoTitleDeleted val="0"/>
    <c:view3D>
      <c:rotX val="15"/>
      <c:rotY val="0"/>
      <c:rAngAx val="0"/>
      <c:perspective val="0"/>
    </c:view3D>
    <c:floor>
      <c:thickness val="0"/>
      <c:spPr>
        <a:solidFill>
          <a:srgbClr val="D9D9D9"/>
        </a:solidFill>
        <a:ln>
          <a:noFill/>
        </a:ln>
      </c:spPr>
    </c:floor>
    <c:sideWall>
      <c:thickness val="0"/>
      <c:spPr>
        <a:solidFill>
          <a:srgbClr val="D9D9D9"/>
        </a:solidFill>
        <a:ln>
          <a:noFill/>
        </a:ln>
      </c:spPr>
    </c:sideWall>
    <c:backWall>
      <c:thickness val="0"/>
      <c:spPr>
        <a:solidFill>
          <a:srgbClr val="D9D9D9"/>
        </a:solidFill>
        <a:ln>
          <a:noFill/>
        </a:ln>
      </c:spPr>
    </c:backWall>
    <c:plotArea>
      <c:layout>
        <c:manualLayout>
          <c:layoutTarget val="inner"/>
          <c:xMode val="edge"/>
          <c:yMode val="edge"/>
          <c:x val="0.26355274316654698"/>
          <c:y val="0.42542129795625699"/>
          <c:w val="0.47247048078804899"/>
          <c:h val="0.30913111031432999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600">
              <a:solidFill>
                <a:srgbClr val="000000"/>
              </a:solidFill>
              <a:round/>
            </a:ln>
          </c:spPr>
          <c:dPt>
            <c:idx val="0"/>
            <c:bubble3D val="0"/>
            <c:spPr>
              <a:solidFill>
                <a:srgbClr val="A5B592"/>
              </a:solidFill>
              <a:ln w="12600">
                <a:solidFill>
                  <a:srgbClr val="000000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1-ABC1-45CB-A1C6-6FABFA0E72DA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600">
                <a:solidFill>
                  <a:srgbClr val="000000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3-ABC1-45CB-A1C6-6FABFA0E72D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D6F29ED0-2776-449F-BF6F-5E5A72670723}" type="CATEGORYNAME">
                      <a:rPr lang="ru-RU" sz="1300" b="0" strike="noStrike" spc="-1">
                        <a:latin typeface="Arial"/>
                      </a:rPr>
                      <a:pPr/>
                      <a:t>[ИМЯ КАТЕГОРИИ]</a:t>
                    </a:fld>
                    <a:r>
                      <a:rPr lang="ru-RU" sz="1300" b="0" strike="noStrike" spc="-1">
                        <a:latin typeface="Arial"/>
                      </a:rPr>
                      <a:t>
67,9%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BC1-45CB-A1C6-6FABFA0E72D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D7DF7A8-584D-49F7-91FE-63C4C51DD44A}" type="CATEGORYNAME">
                      <a:rPr lang="ru-RU" sz="1300" b="0" strike="noStrike" spc="-1">
                        <a:latin typeface="Arial"/>
                      </a:rPr>
                      <a:pPr/>
                      <a:t>[ИМЯ КАТЕГОРИИ]</a:t>
                    </a:fld>
                    <a:r>
                      <a:rPr lang="ru-RU" sz="1300" b="0" strike="noStrike" spc="-1">
                        <a:latin typeface="Arial"/>
                      </a:rPr>
                      <a:t>
32,1%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BC1-45CB-A1C6-6FABFA0E72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i="1" strike="noStrike" spc="-1">
                    <a:solidFill>
                      <a:srgbClr val="000000"/>
                    </a:solidFill>
                    <a:latin typeface="Arial Cyr"/>
                    <a:ea typeface="Arial Cyr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1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2"/>
                <c:pt idx="0">
                  <c:v>НАЛОГОВЫЕ ДОХОДЫ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45128000</c:v>
                </c:pt>
                <c:pt idx="1">
                  <c:v>22743600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C1-45CB-A1C6-6FABFA0E72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1"/>
  </c:chart>
  <c:spPr>
    <a:noFill/>
    <a:ln w="936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view3D>
      <c:rotX val="15"/>
      <c:rotY val="20"/>
      <c:rAngAx val="1"/>
    </c:view3D>
    <c:floor>
      <c:thickness val="0"/>
      <c:spPr>
        <a:noFill/>
        <a:ln w="12600">
          <a:solidFill>
            <a:srgbClr val="FFFFFF"/>
          </a:solidFill>
          <a:round/>
        </a:ln>
      </c:spPr>
    </c:floor>
    <c:sideWall>
      <c:thickness val="0"/>
      <c:spPr>
        <a:blipFill rotWithShape="0">
          <a:blip xmlns:r="http://schemas.openxmlformats.org/officeDocument/2006/relationships" r:embed="rId1"/>
          <a:stretch>
            <a:fillRect/>
          </a:stretch>
        </a:blipFill>
        <a:ln w="12600">
          <a:solidFill>
            <a:srgbClr val="D092A7"/>
          </a:solidFill>
          <a:round/>
        </a:ln>
      </c:spPr>
    </c:sideWall>
    <c:backWall>
      <c:thickness val="0"/>
      <c:spPr>
        <a:blipFill rotWithShape="0">
          <a:blip xmlns:r="http://schemas.openxmlformats.org/officeDocument/2006/relationships" r:embed="rId1"/>
          <a:stretch>
            <a:fillRect/>
          </a:stretch>
        </a:blipFill>
        <a:ln w="12600">
          <a:solidFill>
            <a:srgbClr val="D092A7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0.236128753276938"/>
          <c:y val="3.2913896367932301E-2"/>
          <c:w val="0.75257425474987205"/>
          <c:h val="0.55739326336611905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A5B592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D63-436D-96ED-2964CCEB875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D63-436D-96ED-2964CCEB875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D63-436D-96ED-2964CCEB875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b="1" strike="noStrike" spc="-1">
                        <a:latin typeface="Arial"/>
                      </a:rPr>
                      <a:t>21 621 200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63-436D-96ED-2964CCEB875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b="1" strike="noStrike" spc="-1">
                        <a:latin typeface="Arial"/>
                      </a:rPr>
                      <a:t>594 700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63-436D-96ED-2964CCEB875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 b="1" strike="noStrike" spc="-1">
                        <a:latin typeface="Arial"/>
                      </a:rPr>
                      <a:t>52 413 878,05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63-436D-96ED-2964CCEB87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strike="noStrike" spc="-1">
                    <a:solidFill>
                      <a:srgbClr val="FFFF00"/>
                    </a:solidFill>
                    <a:latin typeface="Constantia"/>
                    <a:ea typeface="DejaVu San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4"/>
                <c:pt idx="0">
                  <c:v>ДОТАЦИИ </c:v>
                </c:pt>
                <c:pt idx="1">
                  <c:v>СУБВЕНЦИИ </c:v>
                </c:pt>
                <c:pt idx="2">
                  <c:v>СУБСИДИИ ИЗ ОБЛАСТНОГО БЮДЖЕТА</c:v>
                </c:pt>
                <c:pt idx="3">
                  <c:v>МБТ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20071200</c:v>
                </c:pt>
                <c:pt idx="1">
                  <c:v>562800</c:v>
                </c:pt>
                <c:pt idx="2">
                  <c:v>39181130</c:v>
                </c:pt>
                <c:pt idx="3">
                  <c:v>450000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63-436D-96ED-2964CCEB8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2169232"/>
        <c:axId val="222169624"/>
        <c:axId val="0"/>
      </c:bar3DChart>
      <c:catAx>
        <c:axId val="22216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600">
            <a:solidFill>
              <a:srgbClr val="FFFFFF"/>
            </a:solidFill>
            <a:round/>
          </a:ln>
        </c:spPr>
        <c:txPr>
          <a:bodyPr/>
          <a:lstStyle/>
          <a:p>
            <a:pPr>
              <a:defRPr sz="1000" b="1" strike="noStrike" spc="-1">
                <a:solidFill>
                  <a:srgbClr val="FFFFFF"/>
                </a:solidFill>
                <a:latin typeface="Constantia"/>
                <a:ea typeface="DejaVu Sans"/>
              </a:defRPr>
            </a:pPr>
            <a:endParaRPr lang="ru-RU"/>
          </a:p>
        </c:txPr>
        <c:crossAx val="222169624"/>
        <c:crosses val="autoZero"/>
        <c:auto val="1"/>
        <c:lblAlgn val="ctr"/>
        <c:lblOffset val="100"/>
        <c:noMultiLvlLbl val="1"/>
      </c:catAx>
      <c:valAx>
        <c:axId val="222169624"/>
        <c:scaling>
          <c:orientation val="minMax"/>
        </c:scaling>
        <c:delete val="0"/>
        <c:axPos val="l"/>
        <c:majorGridlines>
          <c:spPr>
            <a:ln w="12600">
              <a:solidFill>
                <a:srgbClr val="FFFFFF"/>
              </a:solidFill>
              <a:round/>
            </a:ln>
          </c:spPr>
        </c:majorGridlines>
        <c:numFmt formatCode="#,##0.00" sourceLinked="0"/>
        <c:majorTickMark val="out"/>
        <c:minorTickMark val="none"/>
        <c:tickLblPos val="nextTo"/>
        <c:spPr>
          <a:ln w="12600">
            <a:solidFill>
              <a:srgbClr val="FFFFFF"/>
            </a:solidFill>
            <a:round/>
          </a:ln>
        </c:spPr>
        <c:txPr>
          <a:bodyPr/>
          <a:lstStyle/>
          <a:p>
            <a:pPr>
              <a:defRPr sz="1000" b="1" strike="noStrike" spc="-1">
                <a:solidFill>
                  <a:srgbClr val="FFFFFF"/>
                </a:solidFill>
                <a:latin typeface="Constantia"/>
                <a:ea typeface="DejaVu Sans"/>
              </a:defRPr>
            </a:pPr>
            <a:endParaRPr lang="ru-RU"/>
          </a:p>
        </c:txPr>
        <c:crossAx val="222169232"/>
        <c:crosses val="autoZero"/>
        <c:crossBetween val="between"/>
      </c:valAx>
    </c:plotArea>
    <c:plotVisOnly val="1"/>
    <c:dispBlanksAs val="gap"/>
    <c:showDLblsOverMax val="1"/>
  </c:chart>
  <c:spPr>
    <a:noFill/>
    <a:ln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view3D>
      <c:rotX val="30"/>
      <c:rotY val="0"/>
      <c:rAngAx val="0"/>
    </c:view3D>
    <c:floor>
      <c:thickness val="0"/>
      <c:spPr>
        <a:solidFill>
          <a:srgbClr val="D9D9D9"/>
        </a:solidFill>
        <a:ln>
          <a:noFill/>
        </a:ln>
      </c:spPr>
    </c:floor>
    <c:sideWall>
      <c:thickness val="0"/>
      <c:spPr>
        <a:solidFill>
          <a:srgbClr val="D9D9D9"/>
        </a:solidFill>
        <a:ln>
          <a:noFill/>
        </a:ln>
      </c:spPr>
    </c:sideWall>
    <c:backWall>
      <c:thickness val="0"/>
      <c:spPr>
        <a:solidFill>
          <a:srgbClr val="D9D9D9"/>
        </a:solidFill>
        <a:ln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8.8911716030360105E-2"/>
          <c:w val="0.99987730437716604"/>
          <c:h val="0.91086001255492799"/>
        </c:manualLayout>
      </c:layout>
      <c:pie3DChart>
        <c:varyColors val="1"/>
        <c:ser>
          <c:idx val="0"/>
          <c:order val="0"/>
          <c:spPr>
            <a:solidFill>
              <a:srgbClr val="90C226"/>
            </a:solidFill>
            <a:ln>
              <a:noFill/>
            </a:ln>
          </c:spPr>
          <c:explosion val="16"/>
          <c:dPt>
            <c:idx val="0"/>
            <c:bubble3D val="0"/>
            <c:spPr>
              <a:gradFill>
                <a:gsLst>
                  <a:gs pos="0">
                    <a:srgbClr val="84B122"/>
                  </a:gs>
                  <a:gs pos="100000">
                    <a:srgbClr val="96C446"/>
                  </a:gs>
                </a:gsLst>
                <a:lin ang="16200000"/>
              </a:gra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217F-47DF-82AA-7ACDAB6AFB83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4C921E"/>
                  </a:gs>
                  <a:gs pos="100000">
                    <a:srgbClr val="63A544"/>
                  </a:gs>
                </a:gsLst>
                <a:lin ang="16200000"/>
              </a:gra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217F-47DF-82AA-7ACDAB6AFB83}"/>
              </c:ext>
            </c:extLst>
          </c:dPt>
          <c:dPt>
            <c:idx val="2"/>
            <c:bubble3D val="0"/>
            <c:explosion val="17"/>
            <c:spPr>
              <a:gradFill>
                <a:gsLst>
                  <a:gs pos="0">
                    <a:srgbClr val="D2A91B"/>
                  </a:gs>
                  <a:gs pos="100000">
                    <a:srgbClr val="E7BC43"/>
                  </a:gs>
                </a:gsLst>
                <a:lin ang="16200000"/>
              </a:gra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217F-47DF-82AA-7ACDAB6AFB83}"/>
              </c:ext>
            </c:extLst>
          </c:dPt>
          <c:dPt>
            <c:idx val="3"/>
            <c:bubble3D val="0"/>
            <c:spPr>
              <a:gradFill>
                <a:gsLst>
                  <a:gs pos="0">
                    <a:srgbClr val="D35D16"/>
                  </a:gs>
                  <a:gs pos="100000">
                    <a:srgbClr val="E87141"/>
                  </a:gs>
                </a:gsLst>
                <a:lin ang="16200000"/>
              </a:gra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217F-47DF-82AA-7ACDAB6AFB83}"/>
              </c:ext>
            </c:extLst>
          </c:dPt>
          <c:dPt>
            <c:idx val="4"/>
            <c:bubble3D val="0"/>
            <c:explosion val="35"/>
            <c:spPr>
              <a:gradFill>
                <a:gsLst>
                  <a:gs pos="0">
                    <a:srgbClr val="B32A17"/>
                  </a:gs>
                  <a:gs pos="100000">
                    <a:srgbClr val="C64A42"/>
                  </a:gs>
                </a:gsLst>
                <a:lin ang="16200000"/>
              </a:gra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217F-47DF-82AA-7ACDAB6AFB83}"/>
              </c:ext>
            </c:extLst>
          </c:dPt>
          <c:dPt>
            <c:idx val="5"/>
            <c:bubble3D val="0"/>
            <c:spPr>
              <a:gradFill>
                <a:gsLst>
                  <a:gs pos="0">
                    <a:srgbClr val="857A4D"/>
                  </a:gs>
                  <a:gs pos="100000">
                    <a:srgbClr val="978D64"/>
                  </a:gs>
                </a:gsLst>
                <a:lin ang="16200000"/>
              </a:gra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217F-47DF-82AA-7ACDAB6AFB83}"/>
              </c:ext>
            </c:extLst>
          </c:dPt>
          <c:dPt>
            <c:idx val="6"/>
            <c:bubble3D val="0"/>
            <c:spPr>
              <a:gradFill>
                <a:gsLst>
                  <a:gs pos="0">
                    <a:srgbClr val="4E6915"/>
                  </a:gs>
                  <a:gs pos="100000">
                    <a:srgbClr val="647D41"/>
                  </a:gs>
                </a:gsLst>
                <a:lin ang="16200000"/>
              </a:gra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D-217F-47DF-82AA-7ACDAB6AFB83}"/>
              </c:ext>
            </c:extLst>
          </c:dPt>
          <c:dPt>
            <c:idx val="7"/>
            <c:bubble3D val="0"/>
            <c:spPr>
              <a:gradFill>
                <a:gsLst>
                  <a:gs pos="0">
                    <a:srgbClr val="2D5712"/>
                  </a:gs>
                  <a:gs pos="100000">
                    <a:srgbClr val="4C6C40"/>
                  </a:gs>
                </a:gsLst>
                <a:lin ang="16200000"/>
              </a:gra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F-217F-47DF-82AA-7ACDAB6AFB83}"/>
              </c:ext>
            </c:extLst>
          </c:dPt>
          <c:dPt>
            <c:idx val="8"/>
            <c:bubble3D val="0"/>
            <c:explosion val="4"/>
            <c:spPr>
              <a:gradFill>
                <a:gsLst>
                  <a:gs pos="0">
                    <a:srgbClr val="80660E"/>
                  </a:gs>
                  <a:gs pos="100000">
                    <a:srgbClr val="937A40"/>
                  </a:gs>
                </a:gsLst>
                <a:lin ang="16200000"/>
              </a:gra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1-217F-47DF-82AA-7ACDAB6AFB83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197" b="0" strike="noStrike" spc="-1">
                      <a:solidFill>
                        <a:srgbClr val="D9D9D9"/>
                      </a:solidFill>
                      <a:latin typeface="Century Schoolbook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217F-47DF-82AA-7ACDAB6AFB83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197" b="0" strike="noStrike" spc="-1">
                      <a:solidFill>
                        <a:srgbClr val="D9D9D9"/>
                      </a:solidFill>
                      <a:latin typeface="Century Schoolbook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3-217F-47DF-82AA-7ACDAB6AFB83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197" b="0" strike="noStrike" spc="-1">
                      <a:solidFill>
                        <a:srgbClr val="D9D9D9"/>
                      </a:solidFill>
                      <a:latin typeface="Century Schoolbook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5-217F-47DF-82AA-7ACDAB6AFB83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197" b="0" strike="noStrike" spc="-1">
                      <a:solidFill>
                        <a:srgbClr val="D9D9D9"/>
                      </a:solidFill>
                      <a:latin typeface="Century Schoolbook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7-217F-47DF-82AA-7ACDAB6AFB83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197" b="0" strike="noStrike" spc="-1">
                      <a:solidFill>
                        <a:srgbClr val="D9D9D9"/>
                      </a:solidFill>
                      <a:latin typeface="Century Schoolbook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9-217F-47DF-82AA-7ACDAB6AFB83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197" b="0" strike="noStrike" spc="-1">
                      <a:solidFill>
                        <a:srgbClr val="D9D9D9"/>
                      </a:solidFill>
                      <a:latin typeface="Century Schoolbook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B-217F-47DF-82AA-7ACDAB6AFB83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197" b="0" strike="noStrike" spc="-1">
                      <a:solidFill>
                        <a:srgbClr val="D9D9D9"/>
                      </a:solidFill>
                      <a:latin typeface="Century Schoolbook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D-217F-47DF-82AA-7ACDAB6AFB83}"/>
                </c:ext>
              </c:extLst>
            </c:dLbl>
            <c:dLbl>
              <c:idx val="7"/>
              <c:spPr/>
              <c:txPr>
                <a:bodyPr/>
                <a:lstStyle/>
                <a:p>
                  <a:pPr>
                    <a:defRPr sz="1197" b="0" strike="noStrike" spc="-1">
                      <a:solidFill>
                        <a:srgbClr val="D9D9D9"/>
                      </a:solidFill>
                      <a:latin typeface="Century Schoolbook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F-217F-47DF-82AA-7ACDAB6AFB83}"/>
                </c:ext>
              </c:extLst>
            </c:dLbl>
            <c:dLbl>
              <c:idx val="8"/>
              <c:spPr/>
              <c:txPr>
                <a:bodyPr/>
                <a:lstStyle/>
                <a:p>
                  <a:pPr>
                    <a:defRPr sz="1197" b="0" strike="noStrike" spc="-1">
                      <a:solidFill>
                        <a:srgbClr val="D9D9D9"/>
                      </a:solidFill>
                      <a:latin typeface="Century Schoolbook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1-217F-47DF-82AA-7ACDAB6AFB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 b="0" strike="noStrike" spc="-1">
                    <a:solidFill>
                      <a:srgbClr val="D9D9D9"/>
                    </a:solidFill>
                    <a:latin typeface="Century Schoolbook"/>
                    <a:ea typeface="DejaVu Sans"/>
                  </a:defRPr>
                </a:pPr>
                <a:endParaRPr lang="ru-RU"/>
              </a:p>
            </c:txPr>
            <c:dLblPos val="bestFit"/>
            <c:showLegendKey val="1"/>
            <c:showVal val="0"/>
            <c:showCatName val="1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9"/>
                <c:pt idx="0">
                  <c:v>20984339.699999999</c:v>
                </c:pt>
                <c:pt idx="1">
                  <c:v>594700</c:v>
                </c:pt>
                <c:pt idx="2">
                  <c:v>1700000</c:v>
                </c:pt>
                <c:pt idx="3">
                  <c:v>24700000</c:v>
                </c:pt>
                <c:pt idx="4">
                  <c:v>60467412.810000002</c:v>
                </c:pt>
                <c:pt idx="5">
                  <c:v>500000</c:v>
                </c:pt>
                <c:pt idx="6">
                  <c:v>43144515.539999999</c:v>
                </c:pt>
                <c:pt idx="7">
                  <c:v>371340</c:v>
                </c:pt>
                <c:pt idx="8">
                  <c:v>800000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17F-47DF-82AA-7ACDAB6AFB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1"/>
  </c:chart>
  <c:spPr>
    <a:gradFill>
      <a:gsLst>
        <a:gs pos="0">
          <a:srgbClr val="595959"/>
        </a:gs>
        <a:gs pos="100000">
          <a:srgbClr val="262626"/>
        </a:gs>
      </a:gsLst>
      <a:path path="circle"/>
    </a:gradFill>
    <a:ln>
      <a:noFill/>
    </a:ln>
  </c:spPr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8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9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9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9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9C853EC4-9943-4311-9C24-7FD52571BAF9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42136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prstGeom prst="rect">
            <a:avLst/>
          </a:prstGeom>
        </p:spPr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200" cy="480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4278960" y="10157400"/>
            <a:ext cx="327924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9FF511D9-2414-4C00-AF82-F3E26D594118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6097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prstGeom prst="rect">
            <a:avLst/>
          </a:prstGeom>
        </p:spPr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200" cy="480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4278960" y="10157400"/>
            <a:ext cx="327924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9FF511D9-2414-4C00-AF82-F3E26D594118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9029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C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"/>
          <p:cNvGrpSpPr/>
          <p:nvPr/>
        </p:nvGrpSpPr>
        <p:grpSpPr>
          <a:xfrm>
            <a:off x="0" y="-8640"/>
            <a:ext cx="12190680" cy="6866640"/>
            <a:chOff x="0" y="-8640"/>
            <a:chExt cx="12190680" cy="6866640"/>
          </a:xfrm>
        </p:grpSpPr>
        <p:sp>
          <p:nvSpPr>
            <p:cNvPr id="14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bg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bg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9181440" y="-8640"/>
              <a:ext cx="3006000" cy="686520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603360" y="-8640"/>
              <a:ext cx="2586960" cy="686520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8932320" y="3048120"/>
              <a:ext cx="3258360" cy="380844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9334440" y="-8640"/>
              <a:ext cx="2853000" cy="686520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10898640" y="-8640"/>
              <a:ext cx="1288800" cy="686520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10938960" y="-8640"/>
              <a:ext cx="1248480" cy="686520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10371600" y="3589920"/>
              <a:ext cx="1815840" cy="326664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0" y="4013280"/>
              <a:ext cx="447120" cy="284328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1" name="PlaceHolder 1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2" name="PlaceHolder 1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0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0" y="1556640"/>
            <a:ext cx="11135160" cy="529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ru-RU" sz="6600" b="1" strike="noStrike" spc="-1">
                <a:solidFill>
                  <a:srgbClr val="4BB522"/>
                </a:solidFill>
                <a:latin typeface="Constantia"/>
                <a:ea typeface="DejaVu Sans"/>
              </a:rPr>
              <a:t>Проект бюджета  Волосовского городского поселения на 2022 год и на плановый период </a:t>
            </a:r>
            <a:endParaRPr lang="ru-RU" sz="66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ru-RU" sz="6600" b="1" strike="noStrike" spc="-1">
                <a:solidFill>
                  <a:srgbClr val="4BB522"/>
                </a:solidFill>
                <a:latin typeface="Constantia"/>
                <a:ea typeface="DejaVu Sans"/>
              </a:rPr>
              <a:t>2023 – 2024 гг. </a:t>
            </a:r>
            <a:endParaRPr lang="ru-RU" sz="6600" b="0" strike="noStrike" spc="-1">
              <a:latin typeface="Arial"/>
            </a:endParaRPr>
          </a:p>
        </p:txBody>
      </p:sp>
      <p:pic>
        <p:nvPicPr>
          <p:cNvPr id="94" name="Picture 2"/>
          <p:cNvPicPr/>
          <p:nvPr/>
        </p:nvPicPr>
        <p:blipFill>
          <a:blip r:embed="rId3"/>
          <a:stretch/>
        </p:blipFill>
        <p:spPr>
          <a:xfrm>
            <a:off x="9912600" y="0"/>
            <a:ext cx="2157120" cy="2707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" name="Table 1"/>
          <p:cNvGraphicFramePr/>
          <p:nvPr/>
        </p:nvGraphicFramePr>
        <p:xfrm>
          <a:off x="-168840" y="0"/>
          <a:ext cx="12359880" cy="6446880"/>
        </p:xfrm>
        <a:graphic>
          <a:graphicData uri="http://schemas.openxmlformats.org/drawingml/2006/table">
            <a:tbl>
              <a:tblPr/>
              <a:tblGrid>
                <a:gridCol w="3989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4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9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42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БЕЗВОЗМЕЗДНЫЕ ПОСТУПЛЕНИЯ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66 885 299,12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75 079 778,05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23 636 200,00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23 593 100,00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9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Дотации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24 055 700,00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21 621 200,00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22 157 700,00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22 709 300,00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9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Субсидии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31 794 338,73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52 413 878,05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433 800,00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433 800,00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2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Субвенции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 594 700,00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 594 700,00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594 700,00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2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Иные межбюджетные трансферты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450 000,00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450 000,00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450 000,00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450 000,00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9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ВСЕГО ДОХОДОВ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 137 927 829,12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  147 835 830,00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entury Schoolbook"/>
                          <a:ea typeface="Times New Roman"/>
                        </a:rPr>
                        <a:t>95 984 120,00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98 161 540,00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" name="Диаграмма 3"/>
          <p:cNvGraphicFramePr/>
          <p:nvPr/>
        </p:nvGraphicFramePr>
        <p:xfrm>
          <a:off x="479520" y="548640"/>
          <a:ext cx="11036520" cy="6023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" name="Диаграмма 18"/>
          <p:cNvGraphicFramePr/>
          <p:nvPr/>
        </p:nvGraphicFramePr>
        <p:xfrm>
          <a:off x="-1680840" y="1268640"/>
          <a:ext cx="13320000" cy="6551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" name="CustomShape 1"/>
          <p:cNvSpPr/>
          <p:nvPr/>
        </p:nvSpPr>
        <p:spPr>
          <a:xfrm>
            <a:off x="1046520" y="396720"/>
            <a:ext cx="10166040" cy="60768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669900"/>
                </a:solidFill>
                <a:latin typeface="Constantia"/>
                <a:ea typeface="DejaVu Sans"/>
              </a:rPr>
              <a:t>СТРУКТУРА БЕЗВОЗМЕДНЫХ ПЕРЕЧИСЛЕНИЙ В БЮДЖЕТ ВОЛОСОВСКОГО ГОРОДСКОГО ПОСЕЛЕНИЯ В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669900"/>
                </a:solidFill>
                <a:latin typeface="Constantia"/>
                <a:ea typeface="DejaVu Sans"/>
              </a:rPr>
              <a:t>2022</a:t>
            </a:r>
            <a:r>
              <a:rPr lang="ru-RU" sz="1400" b="1" strike="noStrike" spc="-1">
                <a:solidFill>
                  <a:srgbClr val="669900"/>
                </a:solidFill>
                <a:latin typeface="Constantia"/>
                <a:ea typeface="DejaVu Sans"/>
              </a:rPr>
              <a:t>  ГОДУ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" name="Table 1"/>
          <p:cNvGraphicFramePr/>
          <p:nvPr/>
        </p:nvGraphicFramePr>
        <p:xfrm>
          <a:off x="119160" y="116640"/>
          <a:ext cx="11952720" cy="7653600"/>
        </p:xfrm>
        <a:graphic>
          <a:graphicData uri="http://schemas.openxmlformats.org/drawingml/2006/table">
            <a:tbl>
              <a:tblPr/>
              <a:tblGrid>
                <a:gridCol w="10129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3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92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Объем межбюджетных трансфертов бюджета муниципального образования Волосовское городское поселение Волосовского муниципального района Ленинградской области, получаемых из других бюджетов бюджетной системы Российской Федерации, в  2022 году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Наименование 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Сумма</a:t>
                      </a:r>
                      <a:r>
                        <a:t/>
                      </a:r>
                      <a:br/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(рублей)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Всего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75 079 778,05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Дотации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21 621 200,00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Дотации на выравнивание бюджет-ной обеспеченности бюджетам городских поселений Волосовского муниципального района Ленинградской области за счет средств областного бюджета Ленинградской области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19 655 600,00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4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Дотации на выравнивание бюджетной обеспеченности бюджетам городских поселений Волосовского муниципального района Ленинградской области за счет районного фонда финансовой поддержки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1 965 600,00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Субcидии 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52 413 878,05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1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Субсидии бюджетам городских поселений Ленинградской области на поддержку деятельности молодежных общественных организаций, объединений, инициатив и развитие добровольческого (волонтерского) движения, содействию трудовой адаптации и занятости молодежи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188 500,00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4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Субсидии бюджетам городских поселений на бюджетные инвестиции в объекты капитального строительства объектов газификации (в том числе проектно-изыскательские работы) собственности муниципальных образований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18 383 140,00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4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Субсидии бюджетам городских поселений на обеспечение стимулирующих выплат работникам муниципальных учреждений культуры Ленинградской области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7 389 700,00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84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Субсидия на поддерж-ку отрасли культуры (Комплектование книжных фондов му-ниципальных общедо-ступных библиотек и государственных цен-тральных библиотек субъектов Российской Федерации) - средства областного бюджета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245 300,00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81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Субсидии бюджетам городских поселений на реализацию областного закона от 15 января 2018 года № 3-оз "О содействии участию населения в осуществлении местного самоуправления в иных формах на территориях административных центров муниципальных образований Ленинградской области"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2 109 700,00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84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Субсидии бюджетам городских поселений на поддержку государственных программ субъектов Российской Федерации и муниципальных программ формирования современной городской среды - средства Федерального бюджета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3 669 718,00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84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Субсидии бюджетам городских поселений на поддержку государственных программ субъектов Российской Федерации и муниципальных программ формирования современной городской среды - средства  Областного бюджета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8 017 282,00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84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Субсидия бюджетам муниципальных образований Ленинградской области на поддержку развития общественной инфраструктуры муниципального значения в Ленинградской области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2 090 150,00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" name="Table 1"/>
          <p:cNvGraphicFramePr/>
          <p:nvPr/>
        </p:nvGraphicFramePr>
        <p:xfrm>
          <a:off x="119160" y="188640"/>
          <a:ext cx="11880720" cy="6191280"/>
        </p:xfrm>
        <a:graphic>
          <a:graphicData uri="http://schemas.openxmlformats.org/drawingml/2006/table">
            <a:tbl>
              <a:tblPr/>
              <a:tblGrid>
                <a:gridCol w="10068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5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Субсидия из областного бюджета Ленинградской области  на реализацию областного закона от 28.12.2019 года №147-оз «О старостах сельских населенных пунктов Ленинградской области и содействии участию населения в осуществлении местного самоуправления в иных формах на частях территорий муниципальных образований Ленинградской области» 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100 000,00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0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Субсидии бюджетам городских поселений на осуществление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 - Субсидии на капитальный ремонт и ремонт автомобильных дорог общего пользования местного значения, имеющих приоритетный социально значимый характер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8 808 488,05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Субсидия из областного бюджета Ленинградской области  на мероприятия по созданию мест (площадок) накопления твердых бытовых отходов в рамках государственной программы Ленинградской области "Охрана окружающей среды Ленинградской области"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364 000,00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Субсидия из областного бюджета Ленинградской области бюджетам муниципальных образований Ленинградской области  на мероприятия по ликвидации несанкционированных свалок в рамках государственной программы Ленинградской области "Охрана окружающей среды Ленинградской области"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1 047 900,00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Субвенции 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594 700,00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Субвенции бюджетам городских поселений на осуществление первичного воинского учета на территориях, где отсутствуют военные комиссариаты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594 700,00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Иные межбюджетные трансферты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450 000,00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04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Межбюджетные трансферты бюджету муниципального образования Волосовское городское поселение Волосовского муниципального района Ленинградской области на выполнение части полномочий по организации библиотечного обслуживания населения межпоселенческой библиотекой и комплектованию и обеспечению сохранности библиотечных фондов на территории Волосовского района Ленинградской области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450 000,00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623520" y="187200"/>
            <a:ext cx="11316240" cy="136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00">
                <a:solidFill>
                  <a:srgbClr val="3B3B3B"/>
                </a:solidFill>
                <a:latin typeface="Times New Roman"/>
                <a:ea typeface="DejaVu Sans"/>
              </a:rPr>
              <a:t>Формирование расходов -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производиться в очередном финансовом году за счет средств соответствующих бюджетов</a:t>
            </a:r>
            <a:r>
              <a:t/>
            </a:r>
            <a:br/>
            <a:r>
              <a:rPr lang="ru-RU" sz="3200" b="0" strike="noStrike" spc="-100">
                <a:solidFill>
                  <a:srgbClr val="3B3B3B"/>
                </a:solidFill>
                <a:latin typeface="Times New Roman"/>
                <a:ea typeface="DejaVu Sans"/>
              </a:rPr>
              <a:t>Как детализируются расходы?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623520" y="1712880"/>
            <a:ext cx="2888280" cy="1187280"/>
          </a:xfrm>
          <a:prstGeom prst="verticalScroll">
            <a:avLst>
              <a:gd name="adj" fmla="val 12500"/>
            </a:avLst>
          </a:prstGeom>
          <a:ln>
            <a:rou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74320" indent="-271800" algn="ctr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Программные  расходы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4797720" y="1820880"/>
            <a:ext cx="1725840" cy="933480"/>
          </a:xfrm>
          <a:prstGeom prst="notchedRightArrow">
            <a:avLst>
              <a:gd name="adj1" fmla="val 50000"/>
              <a:gd name="adj2" fmla="val 50000"/>
            </a:avLst>
          </a:prstGeom>
          <a:blipFill rotWithShape="0">
            <a:blip r:embed="rId2"/>
            <a:tile/>
          </a:blipFill>
          <a:ln>
            <a:noFill/>
          </a:ln>
          <a:effectLst>
            <a:outerShdw blurRad="95000" algn="tl" rotWithShape="0">
              <a:srgbClr val="000000">
                <a:alpha val="50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Constantia"/>
                <a:ea typeface="DejaVu Sans"/>
              </a:rPr>
              <a:t>3 программы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18" name="CustomShape 4"/>
          <p:cNvSpPr/>
          <p:nvPr/>
        </p:nvSpPr>
        <p:spPr>
          <a:xfrm>
            <a:off x="7995960" y="1712880"/>
            <a:ext cx="2926440" cy="1077480"/>
          </a:xfrm>
          <a:prstGeom prst="verticalScroll">
            <a:avLst>
              <a:gd name="adj" fmla="val 12500"/>
            </a:avLst>
          </a:prstGeom>
          <a:blipFill rotWithShape="0">
            <a:blip r:embed="rId3"/>
            <a:tile/>
          </a:blipFill>
          <a:ln>
            <a:solidFill>
              <a:srgbClr val="F1A041"/>
            </a:solidFill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343080" indent="-340560"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Муниципальные</a:t>
            </a:r>
            <a:endParaRPr lang="ru-RU" sz="1800" b="0" strike="noStrike" spc="-1">
              <a:latin typeface="Arial"/>
            </a:endParaRPr>
          </a:p>
          <a:p>
            <a:pPr marL="343080" indent="-340560"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программы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19" name="CustomShape 5"/>
          <p:cNvSpPr/>
          <p:nvPr/>
        </p:nvSpPr>
        <p:spPr>
          <a:xfrm>
            <a:off x="714240" y="3305160"/>
            <a:ext cx="2354760" cy="1044000"/>
          </a:xfrm>
          <a:prstGeom prst="roundRect">
            <a:avLst>
              <a:gd name="adj" fmla="val 16667"/>
            </a:avLst>
          </a:prstGeom>
          <a:blipFill rotWithShape="0">
            <a:blip r:embed="rId4"/>
            <a:tile/>
          </a:blipFill>
          <a:ln>
            <a:solidFill>
              <a:srgbClr val="E6BA23"/>
            </a:solidFill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444D26"/>
                </a:solidFill>
                <a:latin typeface="Times New Roman"/>
                <a:ea typeface="DejaVu Sans"/>
              </a:rPr>
              <a:t>Направление</a:t>
            </a:r>
            <a:r>
              <a:rPr lang="ru-RU" sz="1800" b="0" strike="noStrike" spc="-1">
                <a:solidFill>
                  <a:srgbClr val="444D26"/>
                </a:solidFill>
                <a:latin typeface="Constantia"/>
                <a:ea typeface="DejaVu Sans"/>
              </a:rPr>
              <a:t> средств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20" name="CustomShape 6"/>
          <p:cNvSpPr/>
          <p:nvPr/>
        </p:nvSpPr>
        <p:spPr>
          <a:xfrm>
            <a:off x="4753800" y="3352680"/>
            <a:ext cx="1581480" cy="1007640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onstantia"/>
                <a:ea typeface="DejaVu Sans"/>
              </a:rPr>
              <a:t>9 разделов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21" name="CustomShape 7"/>
          <p:cNvSpPr/>
          <p:nvPr/>
        </p:nvSpPr>
        <p:spPr>
          <a:xfrm>
            <a:off x="8120520" y="3040560"/>
            <a:ext cx="2805840" cy="1308600"/>
          </a:xfrm>
          <a:prstGeom prst="horizontalScroll">
            <a:avLst>
              <a:gd name="adj" fmla="val 12500"/>
            </a:avLst>
          </a:prstGeom>
          <a:solidFill>
            <a:srgbClr val="00B050"/>
          </a:solidFill>
          <a:ln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onstantia"/>
                <a:ea typeface="DejaVu Sans"/>
              </a:rPr>
              <a:t>Функциональная структура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22" name="CustomShape 8"/>
          <p:cNvSpPr/>
          <p:nvPr/>
        </p:nvSpPr>
        <p:spPr>
          <a:xfrm>
            <a:off x="714240" y="4941000"/>
            <a:ext cx="2558880" cy="1221480"/>
          </a:xfrm>
          <a:prstGeom prst="horizontalScroll">
            <a:avLst>
              <a:gd name="adj" fmla="val 12500"/>
            </a:avLst>
          </a:prstGeom>
          <a:blipFill rotWithShape="0">
            <a:blip r:embed="rId2"/>
            <a:tile/>
          </a:blipFill>
          <a:ln>
            <a:solidFill>
              <a:srgbClr val="9881BC"/>
            </a:solidFill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onstantia"/>
                <a:ea typeface="DejaVu Sans"/>
              </a:rPr>
              <a:t>Ведомственная структура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23" name="CustomShape 9"/>
          <p:cNvSpPr/>
          <p:nvPr/>
        </p:nvSpPr>
        <p:spPr>
          <a:xfrm>
            <a:off x="4737240" y="5096160"/>
            <a:ext cx="1584000" cy="98280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onstantia"/>
                <a:ea typeface="DejaVu Sans"/>
              </a:rPr>
              <a:t>ГРБС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24" name="CustomShape 10"/>
          <p:cNvSpPr/>
          <p:nvPr/>
        </p:nvSpPr>
        <p:spPr>
          <a:xfrm>
            <a:off x="8253000" y="4770360"/>
            <a:ext cx="2805840" cy="1297440"/>
          </a:xfrm>
          <a:prstGeom prst="flowChartAlternateProcess">
            <a:avLst/>
          </a:prstGeom>
          <a:blipFill rotWithShape="0">
            <a:blip r:embed="rId5"/>
            <a:tile/>
          </a:blipFill>
          <a:ln>
            <a:solidFill>
              <a:srgbClr val="9881BC"/>
            </a:solidFill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Главные</a:t>
            </a:r>
            <a:r>
              <a:rPr lang="ru-RU" sz="1800" b="0" strike="noStrike" spc="-1">
                <a:solidFill>
                  <a:srgbClr val="000000"/>
                </a:solidFill>
                <a:latin typeface="Constantia"/>
                <a:ea typeface="DejaVu Sans"/>
              </a:rPr>
              <a:t> распорядители бюджетных средств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576720" y="207360"/>
            <a:ext cx="10970280" cy="572040"/>
          </a:xfrm>
          <a:prstGeom prst="rect">
            <a:avLst/>
          </a:prstGeom>
          <a:noFill/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00">
                <a:solidFill>
                  <a:srgbClr val="000000"/>
                </a:solidFill>
                <a:latin typeface="Times New Roman"/>
                <a:ea typeface="DejaVu Sans"/>
              </a:rPr>
              <a:t>Объем расходов бюджета Волосовского городского поселения</a:t>
            </a:r>
            <a:endParaRPr lang="ru-RU" sz="2800" b="0" strike="noStrike" spc="-1">
              <a:latin typeface="Arial"/>
            </a:endParaRPr>
          </a:p>
        </p:txBody>
      </p:sp>
      <p:graphicFrame>
        <p:nvGraphicFramePr>
          <p:cNvPr id="126" name="Table 2"/>
          <p:cNvGraphicFramePr/>
          <p:nvPr/>
        </p:nvGraphicFramePr>
        <p:xfrm>
          <a:off x="242280" y="829080"/>
          <a:ext cx="11831400" cy="6028200"/>
        </p:xfrm>
        <a:graphic>
          <a:graphicData uri="http://schemas.openxmlformats.org/drawingml/2006/table">
            <a:tbl>
              <a:tblPr/>
              <a:tblGrid>
                <a:gridCol w="6004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3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2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8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2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Наименование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Рз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ПР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2022 г.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2023 г.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2024 г.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 Cyr"/>
                          <a:ea typeface="DejaVu Sans"/>
                        </a:rPr>
                        <a:t> 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 Cyr"/>
                          <a:ea typeface="DejaVu Sans"/>
                        </a:rPr>
                        <a:t> 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 Cyr"/>
                          <a:ea typeface="DejaVu Sans"/>
                        </a:rPr>
                        <a:t> 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 Cyr"/>
                          <a:ea typeface="DejaVu Sans"/>
                        </a:rPr>
                        <a:t> 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 Cyr"/>
                          <a:ea typeface="DejaVu Sans"/>
                        </a:rPr>
                        <a:t> 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 Cyr"/>
                          <a:ea typeface="DejaVu Sans"/>
                        </a:rPr>
                        <a:t> 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Всего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153 262 308,05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103 184 120,00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105 611 540,00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ОБЩЕГОСУДАРСТВЕННЫЕ ВОПРОСЫ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20 984 339,70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21 601 039,56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22 216 552,51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Резервные фонды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50 000,00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50 000,00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50 000,00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Другие общегосударственные вопросы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20 934 339,70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21 551 039,56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22 166 552,51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НАЦИОНАЛЬНАЯ ОБОРОНА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594 700,00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594 700,00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Мобилизационная и вневойсковая подготовка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594 700,00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594 700,00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95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НАЦИОНАЛЬНАЯ БЕЗОПАСНОСТЬ И ПРАВООХРАНИТЕЛЬНАЯ ДЕЯТЕЛЬНОСТЬ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1 700 000,00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1 120 000,00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1 140 000,00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2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09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1 180 000,00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80 000,00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80 000,00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97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520 000,00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1 040 000,00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1 030 000,00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" name="Table 1"/>
          <p:cNvGraphicFramePr/>
          <p:nvPr/>
        </p:nvGraphicFramePr>
        <p:xfrm>
          <a:off x="23760" y="0"/>
          <a:ext cx="11860920" cy="6857280"/>
        </p:xfrm>
        <a:graphic>
          <a:graphicData uri="http://schemas.openxmlformats.org/drawingml/2006/table">
            <a:tbl>
              <a:tblPr/>
              <a:tblGrid>
                <a:gridCol w="518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4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8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6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64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9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НАЦИОНАЛЬНАЯ ЭКОНОМИКА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24 700 000,00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21 187 320,00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19 727 427,05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Дорожное хозяйство (дорожные фонды)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09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23 700 000,00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18 187 320,00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19 227 427,05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Другие вопросы в области национальной экономики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1 000 000,00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3 000 000,00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500 000,00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ЖИЛИЩНО-КОММУНАЛЬНОЕ ХОЗЯЙСТВО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05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60 467 412,81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25 790 000,00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26 320 000,00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Жилищное хозяйство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05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5 260 000,00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3 270 000,00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2 575 000,00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Коммунальное хозяйство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05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21 758 440,00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4 700 000,00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5 100 000,00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Благоустройство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05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33 448 972,81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17 820 000,00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18 240 000,00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9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ОБРАЗОВАНИЕ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07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500 000,00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500 000,00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500 000,00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Молодежная политика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07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07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500 000,00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500 000,00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500 000,00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9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КУЛЬТУРА, КИНЕМАТОГРАФИЯ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08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43 144 515,54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28 654 860,44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29 005 860,44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9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Культура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08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43 144 515,54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28 654 860,44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29 005 860,44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9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СОЦИАЛЬНАЯ ПОЛИТИКА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371 340,00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386 200,00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401 700,00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89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Пенсионное обеспечение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371 340,00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386 200,00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401 700,00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92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ФИЗИЧЕСКАЯ КУЛЬТУРА И СПОРТ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800 000,00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800 000,00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800 000,00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653760" y="185400"/>
            <a:ext cx="10970280" cy="1982520"/>
          </a:xfrm>
          <a:prstGeom prst="rect">
            <a:avLst/>
          </a:prstGeom>
          <a:solidFill>
            <a:srgbClr val="F3A447"/>
          </a:solidFill>
          <a:ln w="63360">
            <a:solidFill>
              <a:srgbClr val="FFFFFF"/>
            </a:solidFill>
            <a:round/>
          </a:ln>
          <a:effectLst>
            <a:outerShdw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00">
                <a:solidFill>
                  <a:srgbClr val="444D26"/>
                </a:solidFill>
                <a:latin typeface="Times New Roman"/>
                <a:ea typeface="DejaVu Sans"/>
              </a:rPr>
              <a:t>При формировании расходной части бюджета муниципального образования Волосовского городского поселения на 2022 год и на плановый период 2023-2024  годов были определены следующие приоритеты: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609480" y="2324520"/>
            <a:ext cx="10970280" cy="878760"/>
          </a:xfrm>
          <a:prstGeom prst="rect">
            <a:avLst/>
          </a:prstGeom>
          <a:blipFill rotWithShape="0">
            <a:blip r:embed="rId2"/>
            <a:tile/>
          </a:blipFill>
          <a:ln w="12600">
            <a:solidFill>
              <a:srgbClr val="9C85C0"/>
            </a:solidFill>
            <a:round/>
          </a:ln>
          <a:effectLst>
            <a:outerShdw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274320" indent="-271800" algn="ctr">
              <a:lnSpc>
                <a:spcPct val="100000"/>
              </a:lnSpc>
              <a:spcBef>
                <a:spcPts val="601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Обеспечение обязательств в сфере образования, культуры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30" name="CustomShape 3"/>
          <p:cNvSpPr/>
          <p:nvPr/>
        </p:nvSpPr>
        <p:spPr>
          <a:xfrm>
            <a:off x="617040" y="3283200"/>
            <a:ext cx="11047320" cy="856440"/>
          </a:xfrm>
          <a:prstGeom prst="roundRect">
            <a:avLst>
              <a:gd name="adj" fmla="val 16667"/>
            </a:avLst>
          </a:prstGeom>
          <a:blipFill rotWithShape="0">
            <a:blip r:embed="rId2"/>
            <a:tile/>
          </a:blipFill>
          <a:ln>
            <a:solidFill>
              <a:srgbClr val="9881BC"/>
            </a:solidFill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Обеспечение выплаты заработной платы работникам муниципальных учреждений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31" name="CustomShape 4"/>
          <p:cNvSpPr/>
          <p:nvPr/>
        </p:nvSpPr>
        <p:spPr>
          <a:xfrm>
            <a:off x="538560" y="4250880"/>
            <a:ext cx="11158560" cy="946800"/>
          </a:xfrm>
          <a:prstGeom prst="roundRect">
            <a:avLst>
              <a:gd name="adj" fmla="val 16667"/>
            </a:avLst>
          </a:prstGeom>
          <a:blipFill rotWithShape="0">
            <a:blip r:embed="rId2"/>
            <a:tile/>
          </a:blipFill>
          <a:ln>
            <a:solidFill>
              <a:srgbClr val="9881BC"/>
            </a:solidFill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Обеспечение реализации задач, поставленных в Указах Президента Российской Федерации от 12 мая 2012 года № 597 и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от 07 мая 2018 года № 204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32" name="CustomShape 5"/>
          <p:cNvSpPr/>
          <p:nvPr/>
        </p:nvSpPr>
        <p:spPr>
          <a:xfrm>
            <a:off x="616320" y="5296680"/>
            <a:ext cx="11059200" cy="848520"/>
          </a:xfrm>
          <a:prstGeom prst="roundRect">
            <a:avLst>
              <a:gd name="adj" fmla="val 16667"/>
            </a:avLst>
          </a:prstGeom>
          <a:blipFill rotWithShape="0">
            <a:blip r:embed="rId2"/>
            <a:tile/>
          </a:blipFill>
          <a:ln>
            <a:solidFill>
              <a:srgbClr val="9881BC"/>
            </a:solidFill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Обеспечение мер сбалансированности местного бюджета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Chart 11"/>
          <p:cNvGraphicFramePr/>
          <p:nvPr/>
        </p:nvGraphicFramePr>
        <p:xfrm>
          <a:off x="263520" y="548640"/>
          <a:ext cx="11736000" cy="630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4" name="CustomShape 1"/>
          <p:cNvSpPr/>
          <p:nvPr/>
        </p:nvSpPr>
        <p:spPr>
          <a:xfrm>
            <a:off x="407520" y="44640"/>
            <a:ext cx="9935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entury Schoolbook"/>
                <a:ea typeface="DejaVu Sans"/>
              </a:rPr>
              <a:t>Структура расходов бюджета Волосовского городского поселения в 2022 году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2"/>
          <p:cNvPicPr/>
          <p:nvPr/>
        </p:nvPicPr>
        <p:blipFill>
          <a:blip r:embed="rId3"/>
          <a:stretch/>
        </p:blipFill>
        <p:spPr>
          <a:xfrm>
            <a:off x="9912600" y="0"/>
            <a:ext cx="2157120" cy="2707560"/>
          </a:xfrm>
          <a:prstGeom prst="rect">
            <a:avLst/>
          </a:prstGeom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310417" y="658566"/>
            <a:ext cx="360218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FFFF00"/>
                </a:solidFill>
              </a:rPr>
              <a:t>Волосовское</a:t>
            </a:r>
            <a:r>
              <a:rPr lang="ru-RU" dirty="0">
                <a:solidFill>
                  <a:srgbClr val="FFFF00"/>
                </a:solidFill>
              </a:rPr>
              <a:t> городское поселение-муниципальное образование в состав которого входят г. Волосово, д. </a:t>
            </a:r>
            <a:r>
              <a:rPr lang="ru-RU" dirty="0" err="1">
                <a:solidFill>
                  <a:srgbClr val="FFFF00"/>
                </a:solidFill>
              </a:rPr>
              <a:t>Лагоново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dirty="0">
                <a:solidFill>
                  <a:srgbClr val="FFFF00"/>
                </a:solidFill>
              </a:rPr>
              <a:t>г. Волосово- административный центр </a:t>
            </a:r>
            <a:r>
              <a:rPr lang="ru-RU" dirty="0" err="1">
                <a:solidFill>
                  <a:srgbClr val="FFFF00"/>
                </a:solidFill>
              </a:rPr>
              <a:t>Волосовоского</a:t>
            </a:r>
            <a:r>
              <a:rPr lang="ru-RU" dirty="0">
                <a:solidFill>
                  <a:srgbClr val="FFFF00"/>
                </a:solidFill>
              </a:rPr>
              <a:t> района, расположен в центральной части </a:t>
            </a:r>
            <a:r>
              <a:rPr lang="ru-RU" dirty="0" err="1">
                <a:solidFill>
                  <a:srgbClr val="FFFF00"/>
                </a:solidFill>
              </a:rPr>
              <a:t>Волосовского</a:t>
            </a:r>
            <a:r>
              <a:rPr lang="ru-RU" dirty="0">
                <a:solidFill>
                  <a:srgbClr val="FFFF00"/>
                </a:solidFill>
              </a:rPr>
              <a:t> района Ленинградской </a:t>
            </a:r>
            <a:r>
              <a:rPr lang="ru-RU" dirty="0" err="1">
                <a:solidFill>
                  <a:srgbClr val="FFFF00"/>
                </a:solidFill>
              </a:rPr>
              <a:t>областив</a:t>
            </a:r>
            <a:r>
              <a:rPr lang="ru-RU" dirty="0">
                <a:solidFill>
                  <a:srgbClr val="FFFF00"/>
                </a:solidFill>
              </a:rPr>
              <a:t> 72 км. К юго-западу от  г. Санкт-Петербурга</a:t>
            </a:r>
          </a:p>
          <a:p>
            <a:r>
              <a:rPr lang="ru-RU" dirty="0">
                <a:solidFill>
                  <a:srgbClr val="FFFF00"/>
                </a:solidFill>
              </a:rPr>
              <a:t>Количество депутатов – </a:t>
            </a:r>
            <a:r>
              <a:rPr lang="ru-RU" dirty="0" smtClean="0">
                <a:solidFill>
                  <a:srgbClr val="FFFF00"/>
                </a:solidFill>
              </a:rPr>
              <a:t>14 </a:t>
            </a:r>
            <a:r>
              <a:rPr lang="ru-RU" dirty="0">
                <a:solidFill>
                  <a:srgbClr val="FFFF00"/>
                </a:solidFill>
              </a:rPr>
              <a:t>человек</a:t>
            </a:r>
          </a:p>
          <a:p>
            <a:r>
              <a:rPr lang="ru-RU" dirty="0">
                <a:solidFill>
                  <a:srgbClr val="FFFF00"/>
                </a:solidFill>
              </a:rPr>
              <a:t>Территория поселения: 800 га</a:t>
            </a:r>
          </a:p>
          <a:p>
            <a:r>
              <a:rPr lang="ru-RU" dirty="0">
                <a:solidFill>
                  <a:srgbClr val="FFFF00"/>
                </a:solidFill>
              </a:rPr>
              <a:t>Население : 11,688 тыс. человек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3127"/>
            <a:ext cx="6059054" cy="689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8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" name="Table 1"/>
          <p:cNvGraphicFramePr/>
          <p:nvPr/>
        </p:nvGraphicFramePr>
        <p:xfrm>
          <a:off x="1470960" y="139320"/>
          <a:ext cx="8676360" cy="296640"/>
        </p:xfrm>
        <a:graphic>
          <a:graphicData uri="http://schemas.openxmlformats.org/drawingml/2006/table">
            <a:tbl>
              <a:tblPr/>
              <a:tblGrid>
                <a:gridCol w="867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Структура и динамика расходов бюджета Волосовского городского поселения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59760" marR="597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6" name="Table 2"/>
          <p:cNvGraphicFramePr/>
          <p:nvPr/>
        </p:nvGraphicFramePr>
        <p:xfrm>
          <a:off x="-96840" y="476280"/>
          <a:ext cx="12096720" cy="7032240"/>
        </p:xfrm>
        <a:graphic>
          <a:graphicData uri="http://schemas.openxmlformats.org/drawingml/2006/table">
            <a:tbl>
              <a:tblPr/>
              <a:tblGrid>
                <a:gridCol w="260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7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6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8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3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18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764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93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2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6100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Наименование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Раз-дел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FFFF00"/>
                          </a:solidFill>
                          <a:latin typeface="Century Schoolbook"/>
                          <a:ea typeface="DejaVu Sans"/>
                        </a:rPr>
                        <a:t>2021 год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D4D1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FFFF00"/>
                          </a:solidFill>
                          <a:latin typeface="Century Schoolbook"/>
                          <a:ea typeface="DejaVu Sans"/>
                        </a:rPr>
                        <a:t>2022 год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D4D1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FFFF00"/>
                          </a:solidFill>
                          <a:latin typeface="Century Schoolbook"/>
                          <a:ea typeface="DejaVu Sans"/>
                        </a:rPr>
                        <a:t>2023 год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D4D1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FFFF00"/>
                          </a:solidFill>
                          <a:latin typeface="Century Schoolbook"/>
                          <a:ea typeface="DejaVu Sans"/>
                        </a:rPr>
                        <a:t>2024 год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D4D1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бюджет с уточнением 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включено в проект бюджета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в % к 2021году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включено в проект бюджета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в % к 2021году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в % к 2022году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включено в проект бюджета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в % к 2022 году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в % к 2023 году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Всего расходов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146 326 859,76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153 262 308,05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104,7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103 184 120,00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70,5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67,3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105 611 540,00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72,2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102,4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Расходы всего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146 326 859,76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153 262 308,05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104,7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100 634 120,00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68,8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65,7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100 111 540,00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68,4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99,5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уд. вес в расходах в %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100,0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100,0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97,5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95,0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Общегосударственные вопросы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01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19 333 028,78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20 984 339,70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108,5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21 601 039,56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111,7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102,9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22 216 552,51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114,9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102,8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уд. вес в расходах в %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13,2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13,7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21,5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22,2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Национальная оборона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02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594 700,00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594 700,00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0,0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594 700,00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100,0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0,0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0,00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0,0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0,0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уд. вес в расходах  в %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0,4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0,4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0,6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0,0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0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Национальная безопасность и правоохранительная деятельность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03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848 000,00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1 700 000,00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200,5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1 120 000,00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132,1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65,9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1 140 000,00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134,4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101,8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уд. вес в расходах в %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0,6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1,1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1,1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1,1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Национальная экономика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04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34 432 145,22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24 700 000,00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71,7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21 187 320,00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61,5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85,8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19 727 427,05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57,3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93,1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уд. вес в расходахв %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23,5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16,1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21,1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19,7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Жилищно-коммунальное хозяйство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05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46 070 063,33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60 467 412,81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131,3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25 790 000,00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56,0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42,7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26 320 000,00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57,1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102,1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уд. вес в расходах  в %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31,5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39,5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25,6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26,3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Образование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07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499 950,55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500 000,00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100,0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500 000,00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100,0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100,0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500 000,00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100,0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100,0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уд. вес в расходах  в %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0,3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0,3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0,5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0,5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Культура, кинематография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08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43 291 911,88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43 144 515,54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99,7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28 654 860,44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66,2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66,4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29 005 860,44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67,0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101,2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уд. вес в расходах в %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29,6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28,2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28,5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29,0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Социальная политика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357 060,00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371 340,00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104,0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386 200,00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108,2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104,0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401 700,00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112,5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104,0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6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уд. вес в расходах  в %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0,2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0,2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0,4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0,4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6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Физическая культура и спорт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11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900 000,00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800 000,00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88,9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800 000,00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88,9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100,0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800 000,00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88,9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100,0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6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уд. вес в расходах  в %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0,6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0,5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0,8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0,8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6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Условно утвержденные расходы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2 550 000,00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5 500 000,00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6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уд. вес в расходах (всего) в %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2,5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5,2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C2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666720" y="-559080"/>
            <a:ext cx="10613880" cy="914760"/>
          </a:xfrm>
          <a:prstGeom prst="rect">
            <a:avLst/>
          </a:prstGeom>
          <a:noFill/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00">
                <a:solidFill>
                  <a:srgbClr val="000000"/>
                </a:solidFill>
                <a:latin typeface="Constantia"/>
                <a:ea typeface="DejaVu Sans"/>
              </a:rPr>
              <a:t>Параметры финансового обеспечения реализации муниципальных программ  Волосовского городского поселения в 2020-2022 гг.</a:t>
            </a:r>
            <a:endParaRPr lang="ru-RU" sz="1400" b="0" strike="noStrike" spc="-1">
              <a:latin typeface="Arial"/>
            </a:endParaRPr>
          </a:p>
        </p:txBody>
      </p:sp>
      <p:graphicFrame>
        <p:nvGraphicFramePr>
          <p:cNvPr id="138" name="Table 2"/>
          <p:cNvGraphicFramePr/>
          <p:nvPr/>
        </p:nvGraphicFramePr>
        <p:xfrm>
          <a:off x="47160" y="338400"/>
          <a:ext cx="12144240" cy="6602400"/>
        </p:xfrm>
        <a:graphic>
          <a:graphicData uri="http://schemas.openxmlformats.org/drawingml/2006/table">
            <a:tbl>
              <a:tblPr/>
              <a:tblGrid>
                <a:gridCol w="163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4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4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4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4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4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7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477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44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Segoe UI Black"/>
                          <a:ea typeface="Segoe UI Black"/>
                        </a:rPr>
                        <a:t>2021 год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 marL="68400" marR="68400"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Segoe UI Black"/>
                          <a:ea typeface="Segoe UI Black"/>
                        </a:rPr>
                        <a:t>2022 год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Segoe UI Black"/>
                          <a:ea typeface="Segoe UI Black"/>
                        </a:rPr>
                        <a:t>2023 год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Segoe UI Black"/>
                          <a:ea typeface="Segoe UI Black"/>
                        </a:rPr>
                        <a:t>2024 год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5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Segoe UI Black"/>
                          <a:ea typeface="Segoe UI Black"/>
                        </a:rPr>
                        <a:t>бюджет с уточнением 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Segoe UI Black"/>
                          <a:ea typeface="Segoe UI Black"/>
                        </a:rPr>
                        <a:t>%% к общему объему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Segoe UI Black"/>
                          <a:ea typeface="Segoe UI Black"/>
                        </a:rPr>
                        <a:t>Проект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Segoe UI Black"/>
                          <a:ea typeface="Segoe UI Black"/>
                        </a:rPr>
                        <a:t>%% к общему объему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Segoe UI Black"/>
                          <a:ea typeface="Segoe UI Black"/>
                        </a:rPr>
                        <a:t>Проект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Segoe UI Black"/>
                          <a:ea typeface="Segoe UI Black"/>
                        </a:rPr>
                        <a:t>%% к общему объему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Segoe UI Black"/>
                          <a:ea typeface="Segoe UI Black"/>
                        </a:rPr>
                        <a:t>Проект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Segoe UI Black"/>
                          <a:ea typeface="Segoe UI Black"/>
                        </a:rPr>
                        <a:t>%% к общему объему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Расходы бюджета, всего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146 326 859,76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153 262 308,05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103 184 120,00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105 611 540,00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из них: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Расходы на реализацию муниципальных программ, всего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126 774 432,04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86,6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132 016 928,35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86,1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78 762 180,44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76,3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78 208 287,49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74,1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том числе по направлениям: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72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«Устойчивое развитие муниципального образования Волосовское городское поселение Волосовского муниципального района Ленинградской области»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81 234 569,61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55,5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85 872 412,81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56,0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47 687 320,00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46,2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46 762 427,05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44,3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74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«Развитие социальной сферы муниципального образования Волосовское городское поселение Волосовского муниципального района Ленинградской области»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44 691 862,43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30,5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44 444 515,54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30,0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29 954 860,44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29,0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30 305 860,44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28,7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72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«Безопасность муниципального образования Волосовское городское поселение Волосовского муниципального района Ленинградской области»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848 000,00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0,6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1 700 000,00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1 120 000,00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1 140 000,00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684360" y="0"/>
            <a:ext cx="10355760" cy="1200240"/>
          </a:xfrm>
          <a:prstGeom prst="rect">
            <a:avLst/>
          </a:prstGeom>
          <a:noFill/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4200" b="1" strike="noStrike" spc="140" dirty="0">
                <a:solidFill>
                  <a:srgbClr val="00B050"/>
                </a:solidFill>
                <a:latin typeface="Constantia"/>
                <a:ea typeface="DejaVu Sans"/>
              </a:rPr>
              <a:t>Основные мероприятия по расходам бюджета  на 2022 г.</a:t>
            </a:r>
            <a:endParaRPr lang="ru-RU" sz="4200" b="0" strike="noStrike" spc="-1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507240" y="1122120"/>
            <a:ext cx="11287800" cy="58463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360">
              <a:lnSpc>
                <a:spcPct val="100000"/>
              </a:lnSpc>
              <a:buClr>
                <a:srgbClr val="BF9000"/>
              </a:buClr>
              <a:buFont typeface="Arial"/>
              <a:buChar char="•"/>
            </a:pPr>
            <a:r>
              <a:rPr lang="ru-RU" sz="2200" b="0" i="1" strike="noStrike" spc="-1" dirty="0">
                <a:solidFill>
                  <a:srgbClr val="FFFF00"/>
                </a:solidFill>
                <a:latin typeface="+mj-lt"/>
                <a:ea typeface="DejaVu Sans"/>
              </a:rPr>
              <a:t>Ремонт дорог  - 10 570,2 тыс. руб. (улица Восстания,  от улица Заводская до улицы Красногвардейская, пр. </a:t>
            </a:r>
            <a:r>
              <a:rPr lang="ru-RU" sz="2200" b="0" i="1" strike="noStrike" spc="-1" dirty="0" err="1">
                <a:solidFill>
                  <a:srgbClr val="FFFF00"/>
                </a:solidFill>
                <a:latin typeface="+mj-lt"/>
                <a:ea typeface="DejaVu Sans"/>
              </a:rPr>
              <a:t>Вингиссара</a:t>
            </a:r>
            <a:r>
              <a:rPr lang="ru-RU" sz="2200" b="0" i="1" strike="noStrike" spc="-1" dirty="0">
                <a:solidFill>
                  <a:srgbClr val="FFFF00"/>
                </a:solidFill>
                <a:latin typeface="+mj-lt"/>
                <a:ea typeface="DejaVu Sans"/>
              </a:rPr>
              <a:t> от примыкания Гатчинское  шоссе до дома № 54 пр. </a:t>
            </a:r>
            <a:r>
              <a:rPr lang="ru-RU" sz="2200" b="0" i="1" strike="noStrike" spc="-1" dirty="0" err="1">
                <a:solidFill>
                  <a:srgbClr val="FFFF00"/>
                </a:solidFill>
                <a:latin typeface="+mj-lt"/>
                <a:ea typeface="DejaVu Sans"/>
              </a:rPr>
              <a:t>Вингиссара</a:t>
            </a:r>
            <a:r>
              <a:rPr lang="ru-RU" sz="2200" b="0" i="1" strike="noStrike" spc="-1" dirty="0">
                <a:solidFill>
                  <a:srgbClr val="FFFF00"/>
                </a:solidFill>
                <a:latin typeface="+mj-lt"/>
                <a:ea typeface="DejaVu Sans"/>
              </a:rPr>
              <a:t>).</a:t>
            </a:r>
            <a:endParaRPr lang="ru-RU" sz="2200" b="0" i="1" strike="noStrike" spc="-1" dirty="0">
              <a:solidFill>
                <a:srgbClr val="FFFF00"/>
              </a:solidFill>
              <a:latin typeface="+mj-lt"/>
            </a:endParaRPr>
          </a:p>
          <a:p>
            <a:pPr marL="343080" indent="-342360">
              <a:lnSpc>
                <a:spcPct val="100000"/>
              </a:lnSpc>
              <a:buClr>
                <a:srgbClr val="BF9000"/>
              </a:buClr>
              <a:buFont typeface="Arial"/>
              <a:buChar char="•"/>
            </a:pPr>
            <a:r>
              <a:rPr lang="ru-RU" sz="2200" b="0" i="1" strike="noStrike" spc="-1" dirty="0">
                <a:solidFill>
                  <a:srgbClr val="FFFF00"/>
                </a:solidFill>
                <a:latin typeface="+mj-lt"/>
                <a:ea typeface="DejaVu Sans"/>
              </a:rPr>
              <a:t>Строительство газопроводов (Южная часть, д. </a:t>
            </a:r>
            <a:r>
              <a:rPr lang="ru-RU" sz="2200" b="0" i="1" strike="noStrike" spc="-1" dirty="0" err="1">
                <a:solidFill>
                  <a:srgbClr val="FFFF00"/>
                </a:solidFill>
                <a:latin typeface="+mj-lt"/>
                <a:ea typeface="DejaVu Sans"/>
              </a:rPr>
              <a:t>Лагоново</a:t>
            </a:r>
            <a:r>
              <a:rPr lang="ru-RU" sz="2200" b="0" i="1" strike="noStrike" spc="-1" dirty="0">
                <a:solidFill>
                  <a:srgbClr val="FFFF00"/>
                </a:solidFill>
                <a:latin typeface="+mj-lt"/>
                <a:ea typeface="DejaVu Sans"/>
              </a:rPr>
              <a:t>) – </a:t>
            </a:r>
            <a:endParaRPr lang="ru-RU" sz="2200" b="0" i="1" strike="noStrike" spc="-1" dirty="0">
              <a:solidFill>
                <a:srgbClr val="FFFF00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ru-RU" sz="2200" b="0" i="1" strike="noStrike" spc="-1" dirty="0">
                <a:solidFill>
                  <a:srgbClr val="FFFF00"/>
                </a:solidFill>
                <a:latin typeface="+mj-lt"/>
                <a:ea typeface="DejaVu Sans"/>
              </a:rPr>
              <a:t>    18 608,4 </a:t>
            </a:r>
            <a:r>
              <a:rPr lang="ru-RU" sz="2200" b="0" i="1" strike="noStrike" spc="-1" dirty="0" err="1">
                <a:solidFill>
                  <a:srgbClr val="FFFF00"/>
                </a:solidFill>
                <a:latin typeface="+mj-lt"/>
                <a:ea typeface="DejaVu Sans"/>
              </a:rPr>
              <a:t>тыс.руб</a:t>
            </a:r>
            <a:r>
              <a:rPr lang="ru-RU" sz="2200" b="0" i="1" strike="noStrike" spc="-1" dirty="0">
                <a:solidFill>
                  <a:srgbClr val="FFFF00"/>
                </a:solidFill>
                <a:latin typeface="+mj-lt"/>
                <a:ea typeface="DejaVu Sans"/>
              </a:rPr>
              <a:t>; пуско-наладочные работы 1000 </a:t>
            </a:r>
            <a:r>
              <a:rPr lang="ru-RU" sz="2200" b="0" i="1" strike="noStrike" spc="-1" dirty="0" err="1">
                <a:solidFill>
                  <a:srgbClr val="FFFF00"/>
                </a:solidFill>
                <a:latin typeface="+mj-lt"/>
                <a:ea typeface="DejaVu Sans"/>
              </a:rPr>
              <a:t>тыс.руб</a:t>
            </a:r>
            <a:r>
              <a:rPr lang="ru-RU" sz="2200" b="0" i="1" strike="noStrike" spc="-1" dirty="0">
                <a:solidFill>
                  <a:srgbClr val="FFFF00"/>
                </a:solidFill>
                <a:latin typeface="+mj-lt"/>
                <a:ea typeface="DejaVu Sans"/>
              </a:rPr>
              <a:t>.;</a:t>
            </a:r>
            <a:endParaRPr lang="ru-RU" sz="2200" b="0" i="1" strike="noStrike" spc="-1" dirty="0">
              <a:solidFill>
                <a:srgbClr val="FFFF00"/>
              </a:solidFill>
              <a:latin typeface="+mj-lt"/>
            </a:endParaRPr>
          </a:p>
          <a:p>
            <a:pPr marL="343080" indent="-342360">
              <a:lnSpc>
                <a:spcPct val="100000"/>
              </a:lnSpc>
              <a:buClr>
                <a:srgbClr val="BF9000"/>
              </a:buClr>
              <a:buFont typeface="Arial"/>
              <a:buChar char="•"/>
            </a:pPr>
            <a:r>
              <a:rPr lang="ru-RU" sz="2200" b="0" i="1" strike="noStrike" spc="-1" dirty="0">
                <a:solidFill>
                  <a:srgbClr val="FFFF00"/>
                </a:solidFill>
                <a:latin typeface="+mj-lt"/>
                <a:ea typeface="DejaVu Sans"/>
              </a:rPr>
              <a:t>Снос аварийных жилых домов 3 200,0 тыс. руб.;</a:t>
            </a:r>
            <a:endParaRPr lang="ru-RU" sz="2200" b="0" i="1" strike="noStrike" spc="-1" dirty="0">
              <a:solidFill>
                <a:srgbClr val="FFFF00"/>
              </a:solidFill>
              <a:latin typeface="+mj-lt"/>
            </a:endParaRPr>
          </a:p>
          <a:p>
            <a:pPr marL="343080" indent="-342360">
              <a:lnSpc>
                <a:spcPct val="100000"/>
              </a:lnSpc>
              <a:buClr>
                <a:srgbClr val="BF9000"/>
              </a:buClr>
              <a:buFont typeface="Arial"/>
              <a:buChar char="•"/>
            </a:pPr>
            <a:r>
              <a:rPr lang="ru-RU" sz="2200" b="0" i="1" strike="noStrike" spc="-1" dirty="0">
                <a:solidFill>
                  <a:srgbClr val="FFFF00"/>
                </a:solidFill>
                <a:latin typeface="+mj-lt"/>
                <a:ea typeface="DejaVu Sans"/>
              </a:rPr>
              <a:t>«Комфортная среда» -12 842,9 тыс. руб. (Выполнение работ по благоустройству общественной территории – въездная территория пересечения улицы </a:t>
            </a:r>
            <a:r>
              <a:rPr lang="ru-RU" sz="2200" b="0" i="1" strike="noStrike" spc="-1" dirty="0" err="1">
                <a:solidFill>
                  <a:srgbClr val="FFFF00"/>
                </a:solidFill>
                <a:latin typeface="+mj-lt"/>
                <a:ea typeface="DejaVu Sans"/>
              </a:rPr>
              <a:t>Хрустицкого</a:t>
            </a:r>
            <a:r>
              <a:rPr lang="ru-RU" sz="2200" b="0" i="1" strike="noStrike" spc="-1" dirty="0">
                <a:solidFill>
                  <a:srgbClr val="FFFF00"/>
                </a:solidFill>
                <a:latin typeface="+mj-lt"/>
                <a:ea typeface="DejaVu Sans"/>
              </a:rPr>
              <a:t> и Гатчинское шоссе с пр. </a:t>
            </a:r>
            <a:r>
              <a:rPr lang="ru-RU" sz="2200" b="0" i="1" strike="noStrike" spc="-1" dirty="0" err="1">
                <a:solidFill>
                  <a:srgbClr val="FFFF00"/>
                </a:solidFill>
                <a:latin typeface="+mj-lt"/>
                <a:ea typeface="DejaVu Sans"/>
              </a:rPr>
              <a:t>Вингиссара</a:t>
            </a:r>
            <a:r>
              <a:rPr lang="ru-RU" sz="2200" b="0" i="1" strike="noStrike" spc="-1" dirty="0">
                <a:solidFill>
                  <a:srgbClr val="FFFF00"/>
                </a:solidFill>
                <a:latin typeface="+mj-lt"/>
                <a:ea typeface="DejaVu Sans"/>
              </a:rPr>
              <a:t>);</a:t>
            </a:r>
            <a:endParaRPr lang="ru-RU" sz="2200" b="0" i="1" strike="noStrike" spc="-1" dirty="0">
              <a:solidFill>
                <a:srgbClr val="FFFF00"/>
              </a:solidFill>
              <a:latin typeface="+mj-lt"/>
            </a:endParaRPr>
          </a:p>
          <a:p>
            <a:pPr marL="343080" indent="-342360">
              <a:lnSpc>
                <a:spcPct val="100000"/>
              </a:lnSpc>
              <a:buClr>
                <a:srgbClr val="BF9000"/>
              </a:buClr>
              <a:buFont typeface="Arial"/>
              <a:buChar char="•"/>
            </a:pPr>
            <a:r>
              <a:rPr lang="ru-RU" sz="2200" b="0" i="1" strike="noStrike" spc="-1" dirty="0">
                <a:solidFill>
                  <a:srgbClr val="FFFF00"/>
                </a:solidFill>
                <a:latin typeface="+mj-lt"/>
                <a:ea typeface="DejaVu Sans"/>
              </a:rPr>
              <a:t>Устройство системы оповещения  1 000,0 </a:t>
            </a:r>
            <a:r>
              <a:rPr lang="ru-RU" sz="2200" b="0" i="1" strike="noStrike" spc="-1" dirty="0" err="1">
                <a:solidFill>
                  <a:srgbClr val="FFFF00"/>
                </a:solidFill>
                <a:latin typeface="+mj-lt"/>
                <a:ea typeface="DejaVu Sans"/>
              </a:rPr>
              <a:t>тыс.руб</a:t>
            </a:r>
            <a:r>
              <a:rPr lang="ru-RU" sz="2200" b="0" i="1" strike="noStrike" spc="-1" dirty="0">
                <a:solidFill>
                  <a:srgbClr val="FFFF00"/>
                </a:solidFill>
                <a:latin typeface="+mj-lt"/>
                <a:ea typeface="DejaVu Sans"/>
              </a:rPr>
              <a:t>.;</a:t>
            </a:r>
            <a:endParaRPr lang="ru-RU" sz="2200" b="0" i="1" strike="noStrike" spc="-1" dirty="0">
              <a:solidFill>
                <a:srgbClr val="FFFF00"/>
              </a:solidFill>
              <a:latin typeface="+mj-lt"/>
            </a:endParaRPr>
          </a:p>
          <a:p>
            <a:pPr marL="343080" indent="-342360">
              <a:lnSpc>
                <a:spcPct val="100000"/>
              </a:lnSpc>
              <a:buClr>
                <a:srgbClr val="BF9000"/>
              </a:buClr>
              <a:buFont typeface="Arial"/>
              <a:buChar char="•"/>
            </a:pPr>
            <a:r>
              <a:rPr lang="ru-RU" sz="2200" b="0" i="1" strike="noStrike" spc="-1" dirty="0">
                <a:solidFill>
                  <a:srgbClr val="FFFF00"/>
                </a:solidFill>
                <a:latin typeface="+mj-lt"/>
                <a:ea typeface="DejaVu Sans"/>
              </a:rPr>
              <a:t>Обработка территории  поселения от борщевика Сосновского 1 000,0 тыс. руб.;</a:t>
            </a:r>
            <a:endParaRPr lang="ru-RU" sz="2200" b="0" i="1" strike="noStrike" spc="-1" dirty="0">
              <a:solidFill>
                <a:srgbClr val="FFFF00"/>
              </a:solidFill>
              <a:latin typeface="+mj-lt"/>
            </a:endParaRPr>
          </a:p>
          <a:p>
            <a:pPr marL="343080" indent="-342360">
              <a:lnSpc>
                <a:spcPct val="100000"/>
              </a:lnSpc>
              <a:buClr>
                <a:srgbClr val="BF9000"/>
              </a:buClr>
              <a:buFont typeface="Arial"/>
              <a:buChar char="•"/>
            </a:pPr>
            <a:r>
              <a:rPr lang="ru-RU" sz="2200" b="0" i="1" strike="noStrike" spc="-1" dirty="0">
                <a:solidFill>
                  <a:srgbClr val="FFFF00"/>
                </a:solidFill>
                <a:latin typeface="+mj-lt"/>
                <a:ea typeface="DejaVu Sans"/>
              </a:rPr>
              <a:t> Субсидия в целях возмещения убытков бане 1 000,0 </a:t>
            </a:r>
            <a:r>
              <a:rPr lang="ru-RU" sz="2200" b="0" i="1" strike="noStrike" spc="-1" dirty="0" err="1">
                <a:solidFill>
                  <a:srgbClr val="FFFF00"/>
                </a:solidFill>
                <a:latin typeface="+mj-lt"/>
                <a:ea typeface="DejaVu Sans"/>
              </a:rPr>
              <a:t>тыс.руб</a:t>
            </a:r>
            <a:r>
              <a:rPr lang="ru-RU" sz="2200" b="0" i="1" strike="noStrike" spc="-1" dirty="0">
                <a:solidFill>
                  <a:srgbClr val="FFFF00"/>
                </a:solidFill>
                <a:latin typeface="+mj-lt"/>
                <a:ea typeface="DejaVu Sans"/>
              </a:rPr>
              <a:t>.</a:t>
            </a:r>
            <a:endParaRPr lang="ru-RU" sz="2200" b="0" i="1" strike="noStrike" spc="-1" dirty="0">
              <a:solidFill>
                <a:srgbClr val="FFFF00"/>
              </a:solidFill>
              <a:latin typeface="+mj-lt"/>
            </a:endParaRPr>
          </a:p>
          <a:p>
            <a:pPr marL="343080" indent="-342360">
              <a:lnSpc>
                <a:spcPct val="100000"/>
              </a:lnSpc>
              <a:buClr>
                <a:srgbClr val="BF9000"/>
              </a:buClr>
              <a:buFont typeface="Arial"/>
              <a:buChar char="•"/>
            </a:pPr>
            <a:r>
              <a:rPr lang="ru-RU" sz="2200" b="0" i="1" strike="noStrike" spc="-1" dirty="0">
                <a:solidFill>
                  <a:srgbClr val="FFFF00"/>
                </a:solidFill>
                <a:latin typeface="+mj-lt"/>
                <a:ea typeface="DejaVu Sans"/>
              </a:rPr>
              <a:t>Благоустройство общественной территории напротив д. 1 ул. Пионерская г. Волосово в сумме 2 318,4 тыс. руб.;</a:t>
            </a:r>
            <a:endParaRPr lang="ru-RU" sz="2200" b="0" i="1" strike="noStrike" spc="-1" dirty="0">
              <a:solidFill>
                <a:srgbClr val="FFFF00"/>
              </a:solidFill>
              <a:latin typeface="+mj-lt"/>
            </a:endParaRPr>
          </a:p>
          <a:p>
            <a:pPr marL="343080" indent="-342360">
              <a:lnSpc>
                <a:spcPct val="100000"/>
              </a:lnSpc>
              <a:buClr>
                <a:srgbClr val="BF9000"/>
              </a:buClr>
              <a:buFont typeface="Arial"/>
              <a:buChar char="•"/>
            </a:pPr>
            <a:r>
              <a:rPr lang="ru-RU" sz="2200" b="0" i="1" strike="noStrike" spc="-1" dirty="0">
                <a:solidFill>
                  <a:srgbClr val="FFFF00"/>
                </a:solidFill>
                <a:latin typeface="+mj-lt"/>
                <a:ea typeface="DejaVu Sans"/>
              </a:rPr>
              <a:t>Ликвидация несанкционированных свалок-1 151,5 тыс. руб.;</a:t>
            </a:r>
            <a:endParaRPr lang="ru-RU" sz="2200" b="0" i="1" strike="noStrike" spc="-1" dirty="0">
              <a:solidFill>
                <a:srgbClr val="FFFF00"/>
              </a:solidFill>
              <a:latin typeface="+mj-lt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b="0" i="1" strike="noStrike" spc="-1" dirty="0">
                <a:solidFill>
                  <a:srgbClr val="FFFF00"/>
                </a:solidFill>
                <a:latin typeface="+mj-lt"/>
                <a:ea typeface="DejaVu Sans"/>
              </a:rPr>
              <a:t> Создание мест накопления ТБО — 400,0 </a:t>
            </a:r>
            <a:r>
              <a:rPr lang="ru-RU" sz="2200" b="0" i="1" strike="noStrike" spc="-1" dirty="0" err="1">
                <a:solidFill>
                  <a:srgbClr val="FFFF00"/>
                </a:solidFill>
                <a:latin typeface="+mj-lt"/>
                <a:ea typeface="DejaVu Sans"/>
              </a:rPr>
              <a:t>тыс.руб</a:t>
            </a:r>
            <a:r>
              <a:rPr lang="ru-RU" sz="2200" b="0" i="1" strike="noStrike" spc="-1" dirty="0">
                <a:solidFill>
                  <a:srgbClr val="FFFF00"/>
                </a:solidFill>
                <a:latin typeface="+mj-lt"/>
                <a:ea typeface="DejaVu Sans"/>
              </a:rPr>
              <a:t>.;</a:t>
            </a:r>
            <a:endParaRPr lang="ru-RU" sz="2200" b="0" i="1" strike="noStrike" spc="-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365760" y="0"/>
            <a:ext cx="11958480" cy="85855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360">
              <a:lnSpc>
                <a:spcPct val="100000"/>
              </a:lnSpc>
              <a:buClr>
                <a:srgbClr val="FFFF00"/>
              </a:buClr>
              <a:buFont typeface="Arial"/>
              <a:buChar char="•"/>
            </a:pPr>
            <a:r>
              <a:rPr lang="ru-RU" sz="2400" i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Исполнение  майских указов Президента</a:t>
            </a:r>
            <a:endParaRPr lang="ru-RU" sz="24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i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(стимулирующие выплаты работникам культуры)</a:t>
            </a:r>
            <a:endParaRPr lang="ru-RU" sz="24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i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- 14 779,4 </a:t>
            </a:r>
            <a:r>
              <a:rPr lang="ru-RU" sz="2400" i="1" strike="noStrike" spc="-1" dirty="0" err="1">
                <a:solidFill>
                  <a:srgbClr val="FFFF00"/>
                </a:solidFill>
                <a:latin typeface="Arial"/>
                <a:ea typeface="DejaVu Sans"/>
              </a:rPr>
              <a:t>тыс</a:t>
            </a:r>
            <a:r>
              <a:rPr lang="ru-RU" sz="2400" i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 руб. ,в том числе:</a:t>
            </a:r>
            <a:endParaRPr lang="ru-RU" sz="24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i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 - Областной бюджет –  7 389,7 тыс. руб.</a:t>
            </a:r>
            <a:endParaRPr lang="ru-RU" sz="24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i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 - Бюджет ВГП -  7 389,7 тыс. руб.</a:t>
            </a:r>
            <a:endParaRPr lang="ru-RU" sz="240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FFFF00"/>
              </a:buClr>
              <a:buFont typeface="Arial"/>
              <a:buChar char="•"/>
            </a:pPr>
            <a:r>
              <a:rPr lang="ru-RU" sz="2400" i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Губернаторский отряд – 188,5 тыс. руб. средства областного бюджета ,162,8 тыс. руб. средства бюджета ВГП;</a:t>
            </a:r>
            <a:endParaRPr lang="ru-RU" sz="240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FFFF00"/>
              </a:buClr>
              <a:buFont typeface="Arial"/>
              <a:buChar char="•"/>
            </a:pPr>
            <a:r>
              <a:rPr lang="ru-RU" sz="2400" i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Комплектование книжного фонда- 245,3 тыс. руб. средства обл. бюджета, средства бюджета ВГП - 24,3 тыс. руб.;     </a:t>
            </a:r>
            <a:endParaRPr lang="ru-RU" sz="240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FFFF00"/>
              </a:buClr>
              <a:buFont typeface="Arial"/>
              <a:buChar char="•"/>
            </a:pPr>
            <a:r>
              <a:rPr lang="ru-RU" sz="2400" i="1" strike="noStrike" spc="-1" dirty="0" err="1">
                <a:solidFill>
                  <a:srgbClr val="FFFF00"/>
                </a:solidFill>
                <a:latin typeface="Arial"/>
                <a:ea typeface="DejaVu Sans"/>
              </a:rPr>
              <a:t>Софинансирование</a:t>
            </a:r>
            <a:r>
              <a:rPr lang="ru-RU" sz="2400" i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 областной субсидии на развитие общественной</a:t>
            </a:r>
            <a:endParaRPr lang="ru-RU" sz="24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i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    инфраструктуры – 2 090,2 </a:t>
            </a:r>
            <a:r>
              <a:rPr lang="ru-RU" sz="2400" i="1" strike="noStrike" spc="-1" dirty="0" err="1">
                <a:solidFill>
                  <a:srgbClr val="FFFF00"/>
                </a:solidFill>
                <a:latin typeface="Arial"/>
                <a:ea typeface="DejaVu Sans"/>
              </a:rPr>
              <a:t>тыс.руб</a:t>
            </a:r>
            <a:r>
              <a:rPr lang="ru-RU" sz="2400" i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. средства областного бюджета</a:t>
            </a:r>
            <a:endParaRPr lang="ru-RU" sz="24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i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110,0 </a:t>
            </a:r>
            <a:r>
              <a:rPr lang="ru-RU" sz="2400" i="1" strike="noStrike" spc="-1" dirty="0" err="1">
                <a:solidFill>
                  <a:srgbClr val="FFFF00"/>
                </a:solidFill>
                <a:latin typeface="Arial"/>
                <a:ea typeface="DejaVu Sans"/>
              </a:rPr>
              <a:t>тыс.руб</a:t>
            </a:r>
            <a:r>
              <a:rPr lang="ru-RU" sz="2400" i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. средства местного бюджета (в </a:t>
            </a:r>
            <a:r>
              <a:rPr lang="ru-RU" sz="2400" i="1" strike="noStrike" spc="-1" dirty="0" err="1">
                <a:solidFill>
                  <a:srgbClr val="FFFF00"/>
                </a:solidFill>
                <a:latin typeface="Arial"/>
                <a:ea typeface="DejaVu Sans"/>
              </a:rPr>
              <a:t>т.ч</a:t>
            </a:r>
            <a:r>
              <a:rPr lang="ru-RU" sz="2400" i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. ремонт памятника воинам-интернационалистам- 421,0 тыс. </a:t>
            </a:r>
            <a:r>
              <a:rPr lang="ru-RU" sz="2400" i="1" strike="noStrike" spc="-1" dirty="0" err="1">
                <a:solidFill>
                  <a:srgbClr val="FFFF00"/>
                </a:solidFill>
                <a:latin typeface="Arial"/>
                <a:ea typeface="DejaVu Sans"/>
              </a:rPr>
              <a:t>руб.,благоустройство</a:t>
            </a:r>
            <a:r>
              <a:rPr lang="ru-RU" sz="2400" i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 братских захоронений- 736,8 тыс. </a:t>
            </a:r>
            <a:r>
              <a:rPr lang="ru-RU" sz="2400" i="1" strike="noStrike" spc="-1" dirty="0" err="1">
                <a:solidFill>
                  <a:srgbClr val="FFFF00"/>
                </a:solidFill>
                <a:latin typeface="Arial"/>
                <a:ea typeface="DejaVu Sans"/>
              </a:rPr>
              <a:t>руб.;оборудование</a:t>
            </a:r>
            <a:r>
              <a:rPr lang="ru-RU" sz="2400" i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 детской и спортивной площадки ул. Красногвардейская-568,4 тыс. руб.);</a:t>
            </a:r>
            <a:endParaRPr lang="ru-RU" sz="240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FFFF00"/>
              </a:buClr>
              <a:buFont typeface="Arial"/>
              <a:buChar char="•"/>
            </a:pPr>
            <a:r>
              <a:rPr lang="ru-RU" sz="2400" i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Устройство системы </a:t>
            </a:r>
            <a:r>
              <a:rPr lang="ru-RU" sz="2400" i="1" strike="noStrike" spc="-1" dirty="0" err="1">
                <a:solidFill>
                  <a:srgbClr val="FFFF00"/>
                </a:solidFill>
                <a:latin typeface="Arial"/>
                <a:ea typeface="DejaVu Sans"/>
              </a:rPr>
              <a:t>дымоудаления</a:t>
            </a:r>
            <a:r>
              <a:rPr lang="ru-RU" sz="2400" i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 и </a:t>
            </a:r>
            <a:r>
              <a:rPr lang="ru-RU" sz="2400" i="1" strike="noStrike" spc="-1" dirty="0" err="1">
                <a:solidFill>
                  <a:srgbClr val="FFFF00"/>
                </a:solidFill>
                <a:latin typeface="Arial"/>
                <a:ea typeface="DejaVu Sans"/>
              </a:rPr>
              <a:t>молниезащиты</a:t>
            </a:r>
            <a:r>
              <a:rPr lang="ru-RU" sz="2400" i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 в МКУК ГДЦ «Родник»- 2 000,0 тыс. руб.;</a:t>
            </a:r>
            <a:endParaRPr lang="ru-RU" sz="240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FFFF00"/>
              </a:buClr>
              <a:buFont typeface="Arial"/>
              <a:buChar char="•"/>
            </a:pPr>
            <a:r>
              <a:rPr lang="ru-RU" sz="2400" i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    Расходы на содержание Кинозала 3 000,0 </a:t>
            </a:r>
            <a:r>
              <a:rPr lang="ru-RU" sz="2400" i="1" strike="noStrike" spc="-1" dirty="0" err="1">
                <a:solidFill>
                  <a:srgbClr val="FFFF00"/>
                </a:solidFill>
                <a:latin typeface="Arial"/>
                <a:ea typeface="DejaVu Sans"/>
              </a:rPr>
              <a:t>тыс.руб</a:t>
            </a:r>
            <a:r>
              <a:rPr lang="ru-RU" sz="2400" i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.</a:t>
            </a:r>
            <a:endParaRPr lang="ru-RU" sz="24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1288800" y="1211760"/>
            <a:ext cx="9317880" cy="252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0" b="1" i="1" strike="noStrike" spc="-1">
                <a:solidFill>
                  <a:srgbClr val="4BB522"/>
                </a:solidFill>
                <a:latin typeface="Arial Narrow"/>
                <a:ea typeface="DejaVu Sans"/>
              </a:rPr>
              <a:t>БЛАГОДАРИМ </a:t>
            </a:r>
            <a:endParaRPr lang="ru-RU" sz="8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0" b="1" i="1" strike="noStrike" spc="-1">
                <a:solidFill>
                  <a:srgbClr val="4BB522"/>
                </a:solidFill>
                <a:latin typeface="Arial Narrow"/>
                <a:ea typeface="DejaVu Sans"/>
              </a:rPr>
              <a:t>ЗА ВНИМАНИЕ</a:t>
            </a:r>
            <a:endParaRPr lang="ru-RU" sz="8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28760" y="738000"/>
            <a:ext cx="11498400" cy="594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just">
              <a:lnSpc>
                <a:spcPct val="100000"/>
              </a:lnSpc>
            </a:pPr>
            <a:r>
              <a:t/>
            </a:r>
            <a:br/>
            <a:r>
              <a:rPr lang="ru-RU" sz="2000" b="1" i="1" u="sng" strike="noStrike" cap="all" spc="-1">
                <a:solidFill>
                  <a:srgbClr val="FF0000"/>
                </a:solidFill>
                <a:uFillTx/>
                <a:latin typeface="Times New Roman"/>
                <a:ea typeface="DejaVu Sans"/>
              </a:rPr>
              <a:t>БЮДЖЕТ</a:t>
            </a:r>
            <a:r>
              <a:rPr lang="ru-RU" sz="1800" b="1" strike="noStrike" cap="all" spc="-1">
                <a:solidFill>
                  <a:srgbClr val="FFFF00"/>
                </a:solidFill>
                <a:latin typeface="Times New Roman"/>
                <a:ea typeface="DejaVu Sans"/>
              </a:rPr>
              <a:t> </a:t>
            </a:r>
            <a:r>
              <a:rPr lang="ru-RU" sz="1400" b="0" strike="noStrike" cap="all" spc="-1">
                <a:solidFill>
                  <a:srgbClr val="FF0000"/>
                </a:solidFill>
                <a:latin typeface="Times New Roman"/>
                <a:ea typeface="DejaVu Sans"/>
              </a:rPr>
              <a:t>-</a:t>
            </a:r>
            <a:r>
              <a:rPr lang="ru-RU" sz="1400" b="0" strike="noStrike" cap="all" spc="-1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400" b="0" strike="noStrike" cap="all" spc="-1">
                <a:solidFill>
                  <a:srgbClr val="7030A0"/>
                </a:solidFill>
                <a:latin typeface="Times New Roman"/>
                <a:ea typeface="DejaVu Sans"/>
              </a:rPr>
              <a:t>от старонормандского bougette 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t/>
            </a:r>
            <a:br/>
            <a:r>
              <a:rPr lang="ru-RU" sz="2000" b="1" i="1" u="sng" strike="noStrike" cap="all" spc="-1">
                <a:solidFill>
                  <a:srgbClr val="FF0000"/>
                </a:solidFill>
                <a:uFillTx/>
                <a:latin typeface="Times New Roman"/>
                <a:ea typeface="DejaVu Sans"/>
              </a:rPr>
              <a:t>ДОХОДЫ  - </a:t>
            </a:r>
            <a:r>
              <a:rPr lang="ru-RU" sz="1400" b="0" strike="noStrike" cap="all" spc="-1">
                <a:solidFill>
                  <a:srgbClr val="7030A0"/>
                </a:solidFill>
                <a:latin typeface="Times New Roman"/>
                <a:ea typeface="DejaVu Sans"/>
              </a:rPr>
              <a:t>это поступающие в бюджет денежные средства (налоги юридических и физических лиц, арендные платежи, поступление из других бюджетов РФ) </a:t>
            </a:r>
            <a:r>
              <a:t/>
            </a:r>
            <a:br/>
            <a:r>
              <a:t/>
            </a:r>
            <a:br/>
            <a:r>
              <a:rPr lang="ru-RU" sz="2000" b="1" i="1" u="sng" strike="noStrike" cap="all" spc="-1">
                <a:solidFill>
                  <a:srgbClr val="FF0000"/>
                </a:solidFill>
                <a:uFillTx/>
                <a:latin typeface="Times New Roman"/>
                <a:ea typeface="DejaVu Sans"/>
              </a:rPr>
              <a:t>РАСХОДЫ - </a:t>
            </a:r>
            <a:r>
              <a:rPr lang="ru-RU" sz="1400" b="0" strike="noStrike" cap="all" spc="-1">
                <a:solidFill>
                  <a:srgbClr val="7030A0"/>
                </a:solidFill>
                <a:latin typeface="Times New Roman"/>
                <a:ea typeface="DejaVu Sans"/>
              </a:rPr>
              <a:t>это выплачиваемые из бюджета денежные средства (социальные выплаты населению, содержание государственных (муниципальных) учреждений (образование, культура и другие) капитальное строительство и другие.</a:t>
            </a:r>
            <a:r>
              <a:t/>
            </a:r>
            <a:br/>
            <a:r>
              <a:t/>
            </a:r>
            <a:br/>
            <a:r>
              <a:rPr lang="ru-RU" sz="2000" b="1" i="1" u="sng" strike="noStrike" cap="all" spc="-1">
                <a:solidFill>
                  <a:srgbClr val="FF0000"/>
                </a:solidFill>
                <a:uFillTx/>
                <a:latin typeface="Times New Roman"/>
                <a:ea typeface="DejaVu Sans"/>
              </a:rPr>
              <a:t>ПРОФИЦИТ - </a:t>
            </a:r>
            <a:r>
              <a:rPr lang="ru-RU" sz="1400" b="0" strike="noStrike" cap="all" spc="-1">
                <a:solidFill>
                  <a:srgbClr val="7030A0"/>
                </a:solidFill>
                <a:latin typeface="Times New Roman"/>
                <a:ea typeface="DejaVu Sans"/>
              </a:rPr>
              <a:t>превышение доходов над расходами образует положительный остаток бюджета  если расходная часть бюджета превышает доходную, то бюджет формируется с </a:t>
            </a:r>
            <a:r>
              <a:rPr lang="ru-RU" sz="2000" b="1" i="1" u="sng" strike="noStrike" cap="all" spc="-1">
                <a:solidFill>
                  <a:srgbClr val="FF0000"/>
                </a:solidFill>
                <a:uFillTx/>
                <a:latin typeface="Times New Roman"/>
                <a:ea typeface="DejaVu Sans"/>
              </a:rPr>
              <a:t>ДЕФИЦИТОМ</a:t>
            </a:r>
            <a:r>
              <a:t/>
            </a:r>
            <a:br/>
            <a:endParaRPr lang="ru-RU" sz="2000" b="0" strike="noStrike" spc="-1">
              <a:latin typeface="Arial"/>
            </a:endParaRPr>
          </a:p>
        </p:txBody>
      </p:sp>
      <p:pic>
        <p:nvPicPr>
          <p:cNvPr id="96" name="Picture 11"/>
          <p:cNvPicPr/>
          <p:nvPr/>
        </p:nvPicPr>
        <p:blipFill>
          <a:blip r:embed="rId2"/>
          <a:stretch/>
        </p:blipFill>
        <p:spPr>
          <a:xfrm>
            <a:off x="551520" y="4941000"/>
            <a:ext cx="2389320" cy="1517760"/>
          </a:xfrm>
          <a:prstGeom prst="rect">
            <a:avLst/>
          </a:prstGeom>
          <a:ln>
            <a:noFill/>
          </a:ln>
        </p:spPr>
      </p:pic>
      <p:sp>
        <p:nvSpPr>
          <p:cNvPr id="97" name="CustomShape 2"/>
          <p:cNvSpPr/>
          <p:nvPr/>
        </p:nvSpPr>
        <p:spPr>
          <a:xfrm>
            <a:off x="3287520" y="4653000"/>
            <a:ext cx="8135640" cy="130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i="1" u="sng" strike="noStrike" cap="all" spc="-1">
                <a:solidFill>
                  <a:srgbClr val="FF0000"/>
                </a:solidFill>
                <a:uFillTx/>
                <a:latin typeface="Times New Roman"/>
                <a:ea typeface="DejaVu Sans"/>
              </a:rPr>
              <a:t>Сбалансированность бюджета по доходам и расходам –  основополагающее требование, предъявляемое к органам, составляющим и утверждающим  бюджет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98" name="CustomShape 3"/>
          <p:cNvSpPr/>
          <p:nvPr/>
        </p:nvSpPr>
        <p:spPr>
          <a:xfrm>
            <a:off x="3338280" y="198360"/>
            <a:ext cx="543996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Что такое бюджет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51800" y="209160"/>
            <a:ext cx="11466000" cy="109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00">
                <a:solidFill>
                  <a:srgbClr val="000000"/>
                </a:solidFill>
                <a:latin typeface="Constantia"/>
                <a:ea typeface="DejaVu Sans"/>
              </a:rPr>
              <a:t>Основные  направления бюджетной и налоговой политики</a:t>
            </a:r>
            <a:r>
              <a:t/>
            </a:r>
            <a:br/>
            <a:r>
              <a:rPr lang="ru-RU" sz="2400" b="1" strike="noStrike" spc="-100">
                <a:solidFill>
                  <a:srgbClr val="000000"/>
                </a:solidFill>
                <a:latin typeface="Constantia"/>
                <a:ea typeface="DejaVu Sans"/>
              </a:rPr>
              <a:t>Волосовского  городского  поселения  на  2021-2023 годы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771120" y="1266840"/>
            <a:ext cx="10904040" cy="5328000"/>
          </a:xfrm>
          <a:prstGeom prst="rect">
            <a:avLst/>
          </a:prstGeom>
          <a:blipFill rotWithShape="0">
            <a:blip r:embed="rId2"/>
            <a:tile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74320" indent="-271800" algn="just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000" b="0" strike="noStrike" spc="-1">
                <a:solidFill>
                  <a:srgbClr val="000000"/>
                </a:solidFill>
                <a:latin typeface="Constantia"/>
                <a:ea typeface="DejaVu Sans"/>
              </a:rPr>
              <a:t>Дальнейшее проведение политики межбюджетного регулирования, способствующей наращиванию налогового потенциала</a:t>
            </a:r>
            <a:endParaRPr lang="ru-RU" sz="2000" b="0" strike="noStrike" spc="-1">
              <a:latin typeface="Arial"/>
            </a:endParaRPr>
          </a:p>
          <a:p>
            <a:pPr marL="274320" indent="-271800" algn="just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000" b="0" strike="noStrike" spc="-1">
                <a:solidFill>
                  <a:srgbClr val="000000"/>
                </a:solidFill>
                <a:latin typeface="Constantia"/>
                <a:ea typeface="DejaVu Sans"/>
              </a:rPr>
              <a:t>Актуализация и дальнейшая реализация плана мероприятий по повышению поступлений налоговых и неналоговых доходов, а также по сокращению недоимки бюджетов бюджетной системы Российской Федерации</a:t>
            </a:r>
            <a:endParaRPr lang="ru-RU" sz="2000" b="0" strike="noStrike" spc="-1">
              <a:latin typeface="Arial"/>
            </a:endParaRPr>
          </a:p>
          <a:p>
            <a:pPr marL="274320" indent="-271800" algn="just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000" b="0" strike="noStrike" spc="-1">
                <a:solidFill>
                  <a:srgbClr val="000000"/>
                </a:solidFill>
                <a:latin typeface="Constantia"/>
                <a:ea typeface="DejaVu Sans"/>
              </a:rPr>
              <a:t>Исполнение указа Президента Российской Федерации от 07 мая 2018 года № 204 «О национальных целях и стратегических задачах развития Российской Федерации на период до 2024 года».</a:t>
            </a:r>
            <a:endParaRPr lang="ru-RU" sz="2000" b="0" strike="noStrike" spc="-1">
              <a:latin typeface="Arial"/>
            </a:endParaRPr>
          </a:p>
          <a:p>
            <a:pPr marL="274320" indent="-271800" algn="just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000" b="0" strike="noStrike" spc="-1">
                <a:solidFill>
                  <a:srgbClr val="000000"/>
                </a:solidFill>
                <a:latin typeface="Constantia"/>
                <a:ea typeface="DejaVu Sans"/>
              </a:rPr>
              <a:t>Повышение эффективности бюджетных расходов</a:t>
            </a:r>
            <a:endParaRPr lang="ru-RU" sz="2000" b="0" strike="noStrike" spc="-1">
              <a:latin typeface="Arial"/>
            </a:endParaRPr>
          </a:p>
          <a:p>
            <a:pPr marL="274320" indent="-271800" algn="just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000" b="0" strike="noStrike" spc="-1">
                <a:solidFill>
                  <a:srgbClr val="000000"/>
                </a:solidFill>
                <a:latin typeface="Constantia"/>
                <a:ea typeface="DejaVu Sans"/>
              </a:rPr>
              <a:t>Контроль за реализацией муниципальных программ и национальных проектов</a:t>
            </a:r>
            <a:endParaRPr lang="ru-RU" sz="2000" b="0" strike="noStrike" spc="-1">
              <a:latin typeface="Arial"/>
            </a:endParaRPr>
          </a:p>
          <a:p>
            <a:pPr marL="274320" indent="-271800" algn="just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000" b="0" strike="noStrike" spc="-1">
                <a:solidFill>
                  <a:srgbClr val="000000"/>
                </a:solidFill>
                <a:latin typeface="Constantia"/>
                <a:ea typeface="DejaVu Sans"/>
              </a:rPr>
              <a:t>Повышение качества управления муниципальными финансами</a:t>
            </a:r>
            <a:endParaRPr lang="ru-RU" sz="2000" b="0" strike="noStrike" spc="-1">
              <a:latin typeface="Arial"/>
            </a:endParaRPr>
          </a:p>
          <a:p>
            <a:pPr marL="274320" indent="-271800" algn="just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000" b="0" strike="noStrike" spc="-1">
                <a:solidFill>
                  <a:srgbClr val="000000"/>
                </a:solidFill>
                <a:latin typeface="Constantia"/>
                <a:ea typeface="DejaVu Sans"/>
              </a:rPr>
              <a:t>Реализация внедрения информационной системы «Электронный бюджет»</a:t>
            </a:r>
            <a:endParaRPr lang="ru-RU" sz="2000" b="0" strike="noStrike" spc="-1">
              <a:latin typeface="Arial"/>
            </a:endParaRPr>
          </a:p>
          <a:p>
            <a:pPr marL="274320" indent="-271800" algn="just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000" b="0" strike="noStrike" spc="-1">
                <a:solidFill>
                  <a:srgbClr val="000000"/>
                </a:solidFill>
                <a:latin typeface="Constantia"/>
                <a:ea typeface="DejaVu Sans"/>
              </a:rPr>
              <a:t>Обеспечение прозрачности и открытости бюджета для граждан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184320" y="261000"/>
            <a:ext cx="11116440" cy="1267920"/>
          </a:xfrm>
          <a:prstGeom prst="rect">
            <a:avLst/>
          </a:prstGeom>
          <a:noFill/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t/>
            </a:r>
            <a:br/>
            <a:r>
              <a:rPr lang="ru-RU" sz="2500" b="1" strike="noStrike" spc="-100">
                <a:solidFill>
                  <a:srgbClr val="C42F1A"/>
                </a:solidFill>
                <a:latin typeface="Times New Roman"/>
                <a:ea typeface="DejaVu Sans"/>
              </a:rPr>
              <a:t>Основы составления проекта бюджета муниципального образования Волосовское  городское поселение Волосовского муниципального района Ленинградской области на 2022 год и  плановый период 2023 и 2024 годов:</a:t>
            </a:r>
            <a:endParaRPr lang="ru-RU" sz="2500" b="0" strike="noStrike" spc="-1"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457200" y="1079640"/>
            <a:ext cx="11251080" cy="5775840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33CC"/>
            </a:solidFill>
            <a:rou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>
            <a:normAutofit fontScale="85000" lnSpcReduction="10000"/>
          </a:bodyPr>
          <a:lstStyle/>
          <a:p>
            <a:pPr marL="343080" indent="-340560" algn="just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" charset="2"/>
              <a:buChar char=""/>
            </a:pPr>
            <a:r>
              <a:rPr lang="ru-RU" sz="2600" b="0" strike="noStrike" spc="80">
                <a:solidFill>
                  <a:srgbClr val="B55475"/>
                </a:solidFill>
                <a:latin typeface="Times New Roman"/>
                <a:ea typeface="DejaVu Sans"/>
              </a:rPr>
              <a:t>Статья 184 Бюджетного кодекса  Российской Федерации</a:t>
            </a:r>
            <a:endParaRPr lang="ru-RU" sz="26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" charset="2"/>
              <a:buChar char=""/>
            </a:pPr>
            <a:r>
              <a:rPr lang="ru-RU" sz="2600" b="0" strike="noStrike" spc="80">
                <a:solidFill>
                  <a:srgbClr val="B55475"/>
                </a:solidFill>
                <a:latin typeface="Times New Roman"/>
                <a:ea typeface="DejaVu Sans"/>
              </a:rPr>
              <a:t>Послания Президента Российской Федерации Федеральному Собранию Российской Федерации  от 21 апреля 2021года</a:t>
            </a:r>
            <a:endParaRPr lang="ru-RU" sz="26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" charset="2"/>
              <a:buChar char=""/>
            </a:pPr>
            <a:r>
              <a:rPr lang="ru-RU" sz="2600" b="0" strike="noStrike" spc="80">
                <a:solidFill>
                  <a:srgbClr val="B55475"/>
                </a:solidFill>
                <a:latin typeface="Times New Roman"/>
                <a:ea typeface="DejaVu Sans"/>
              </a:rPr>
              <a:t>Показатели прогноза социально – экономического развития  Волосовского городского поселения Волосовского муниципального района Ленинградской области на 2022 -2024 годы</a:t>
            </a:r>
            <a:endParaRPr lang="ru-RU" sz="26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" charset="2"/>
              <a:buChar char=""/>
            </a:pPr>
            <a:r>
              <a:rPr lang="ru-RU" sz="2600" b="0" strike="noStrike" spc="80">
                <a:solidFill>
                  <a:srgbClr val="B55475"/>
                </a:solidFill>
                <a:latin typeface="Times New Roman"/>
                <a:ea typeface="DejaVu Sans"/>
              </a:rPr>
              <a:t>Основные направления бюджетной и налоговой политики муниципального образования Волосовское городское поселение Волосовский муниципальный района Ленинградской области на 2022-2024 годы</a:t>
            </a:r>
            <a:endParaRPr lang="ru-RU" sz="26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" charset="2"/>
              <a:buChar char=""/>
            </a:pPr>
            <a:r>
              <a:rPr lang="ru-RU" sz="2600" b="0" strike="noStrike" spc="80">
                <a:solidFill>
                  <a:srgbClr val="B55475"/>
                </a:solidFill>
                <a:latin typeface="Times New Roman"/>
                <a:ea typeface="DejaVu Sans"/>
              </a:rPr>
              <a:t>Бюджетный прогноз на долгосрочный период (до 2024 года)</a:t>
            </a:r>
            <a:endParaRPr lang="ru-RU" sz="26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" charset="2"/>
              <a:buChar char=""/>
            </a:pPr>
            <a:r>
              <a:rPr lang="ru-RU" sz="2600" b="0" strike="noStrike" spc="80">
                <a:solidFill>
                  <a:srgbClr val="B55475"/>
                </a:solidFill>
                <a:latin typeface="Times New Roman"/>
                <a:ea typeface="DejaVu Sans"/>
              </a:rPr>
              <a:t>Муниципальные программы</a:t>
            </a:r>
            <a:endParaRPr lang="ru-RU" sz="26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" charset="2"/>
              <a:buChar char=""/>
            </a:pPr>
            <a:r>
              <a:rPr lang="ru-RU" sz="2600" b="0" strike="noStrike" spc="80">
                <a:solidFill>
                  <a:srgbClr val="B55475"/>
                </a:solidFill>
                <a:latin typeface="Times New Roman"/>
                <a:ea typeface="DejaVu Sans"/>
              </a:rPr>
              <a:t>Указ Президента Российской Федерации от 07 мая 2018 года № 204</a:t>
            </a:r>
            <a:endParaRPr lang="ru-RU" sz="26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endParaRPr lang="ru-RU" sz="26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" name="Table 1"/>
          <p:cNvGraphicFramePr/>
          <p:nvPr/>
        </p:nvGraphicFramePr>
        <p:xfrm>
          <a:off x="95040" y="285840"/>
          <a:ext cx="11953080" cy="6285960"/>
        </p:xfrm>
        <a:graphic>
          <a:graphicData uri="http://schemas.openxmlformats.org/drawingml/2006/table">
            <a:tbl>
              <a:tblPr/>
              <a:tblGrid>
                <a:gridCol w="442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4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4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8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6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25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Основные параметры бюджета поселения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2021 год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2022 год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2023 год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2024 год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8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1. Доходы всего, в том числе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137 937 829,12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146 162 308,05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95 184 120,00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98 161 540,00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налоговые и неналоговые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71 042 530,00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71 082 530,00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72 347 920,00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74 558 440,00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безвозмездные поступления **)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66 885 299,12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75 079 778,05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23 636 200,00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23 593 100,00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8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2. Расходы всего, в том числе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137 927 829,12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153 262 305,05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103 184 120,00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105 611 540,00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условно утверждаемые расходы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2 550 000,00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5 500 000,00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8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процент условно утверждаемых расходов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2,5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5,0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9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3. Профицит (+), дефицит (-)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1B9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-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1B9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- 7 100 000,00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1B9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- 7 200 000,00 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1B9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- 7 450 000,00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1B9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9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% дефицита к собственным доходам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-10,0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-10,0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-10,0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191520" y="231480"/>
            <a:ext cx="9575640" cy="97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500" b="1" strike="noStrike" spc="-100">
                <a:solidFill>
                  <a:srgbClr val="6D6440"/>
                </a:solidFill>
                <a:latin typeface="Times New Roman"/>
                <a:ea typeface="DejaVu Sans"/>
              </a:rPr>
              <a:t>Какие доходы поступают в бюджет </a:t>
            </a:r>
            <a:r>
              <a:t/>
            </a:r>
            <a:br/>
            <a:r>
              <a:rPr lang="ru-RU" sz="2500" b="1" strike="noStrike" spc="-100">
                <a:solidFill>
                  <a:srgbClr val="6D6440"/>
                </a:solidFill>
                <a:latin typeface="Times New Roman"/>
                <a:ea typeface="DejaVu Sans"/>
              </a:rPr>
              <a:t>муниципального  образования   Волосовское   городское   поселение </a:t>
            </a:r>
            <a:r>
              <a:t/>
            </a:r>
            <a:br/>
            <a:endParaRPr lang="ru-RU" sz="2500" b="0" strike="noStrike" spc="-1">
              <a:latin typeface="Arial"/>
            </a:endParaRPr>
          </a:p>
        </p:txBody>
      </p:sp>
      <p:graphicFrame>
        <p:nvGraphicFramePr>
          <p:cNvPr id="105" name="Table 2"/>
          <p:cNvGraphicFramePr/>
          <p:nvPr/>
        </p:nvGraphicFramePr>
        <p:xfrm>
          <a:off x="462600" y="1313280"/>
          <a:ext cx="11346480" cy="4800240"/>
        </p:xfrm>
        <a:graphic>
          <a:graphicData uri="http://schemas.openxmlformats.org/drawingml/2006/table">
            <a:tbl>
              <a:tblPr/>
              <a:tblGrid>
                <a:gridCol w="3588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2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9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FFFFFF"/>
                          </a:solidFill>
                          <a:latin typeface="Constantia"/>
                          <a:ea typeface="DejaVu Sans"/>
                        </a:rPr>
                        <a:t>Налоговые доходы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B5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FFFFFF"/>
                          </a:solidFill>
                          <a:latin typeface="Constantia"/>
                          <a:ea typeface="DejaVu Sans"/>
                        </a:rPr>
                        <a:t>Неналоговые доходы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B5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FFFFFF"/>
                          </a:solidFill>
                          <a:latin typeface="Constantia"/>
                          <a:ea typeface="DejaVu Sans"/>
                        </a:rPr>
                        <a:t>Безвозмездные поступления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B5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1280">
                <a:tc>
                  <a:txBody>
                    <a:bodyPr/>
                    <a:lstStyle/>
                    <a:p>
                      <a:pPr marL="285840" indent="-2833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Налог на доходы физических лиц</a:t>
                      </a:r>
                      <a:endParaRPr lang="ru-RU" sz="2400" b="0" strike="noStrike" spc="-1">
                        <a:latin typeface="Arial"/>
                      </a:endParaRPr>
                    </a:p>
                    <a:p>
                      <a:pPr marL="285840" indent="-2833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Акцизы на нефтепродукты</a:t>
                      </a:r>
                      <a:endParaRPr lang="ru-RU" sz="2400" b="0" strike="noStrike" spc="-1">
                        <a:latin typeface="Arial"/>
                      </a:endParaRPr>
                    </a:p>
                    <a:p>
                      <a:pPr marL="285840" indent="-2833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Налоги на совокупный доход</a:t>
                      </a:r>
                      <a:endParaRPr lang="ru-RU" sz="2400" b="0" strike="noStrike" spc="-1">
                        <a:latin typeface="Arial"/>
                      </a:endParaRPr>
                    </a:p>
                    <a:p>
                      <a:pPr marL="285840" indent="-2833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Земельный налог</a:t>
                      </a:r>
                      <a:endParaRPr lang="ru-RU" sz="2400" b="0" strike="noStrike" spc="-1">
                        <a:latin typeface="Arial"/>
                      </a:endParaRPr>
                    </a:p>
                    <a:p>
                      <a:pPr marL="285840" indent="-2833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Налог на имущество физических лиц</a:t>
                      </a:r>
                      <a:endParaRPr lang="ru-RU" sz="2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E5DB"/>
                    </a:solidFill>
                  </a:tcPr>
                </a:tc>
                <a:tc>
                  <a:txBody>
                    <a:bodyPr/>
                    <a:lstStyle/>
                    <a:p>
                      <a:pPr marL="285840" indent="-2833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Доходы от сдачи в аренду имущества</a:t>
                      </a:r>
                      <a:endParaRPr lang="ru-RU" sz="2400" b="0" strike="noStrike" spc="-1">
                        <a:latin typeface="Arial"/>
                      </a:endParaRPr>
                    </a:p>
                    <a:p>
                      <a:pPr marL="285840" indent="-2833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Доходы от реализации имущества, земельных участков</a:t>
                      </a:r>
                      <a:endParaRPr lang="ru-RU" sz="2400" b="0" strike="noStrike" spc="-1">
                        <a:latin typeface="Arial"/>
                      </a:endParaRPr>
                    </a:p>
                    <a:p>
                      <a:pPr marL="285840" indent="-2833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Доходы от иной приносящей доход деятельности</a:t>
                      </a:r>
                      <a:endParaRPr lang="ru-RU" sz="2400" b="0" strike="noStrike" spc="-1">
                        <a:latin typeface="Arial"/>
                      </a:endParaRPr>
                    </a:p>
                    <a:p>
                      <a:pPr marL="285840" indent="-2833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Штрафы, санкции, возмещение ущерба</a:t>
                      </a:r>
                      <a:endParaRPr lang="ru-RU" sz="2400" b="0" strike="noStrike" spc="-1">
                        <a:latin typeface="Arial"/>
                      </a:endParaRPr>
                    </a:p>
                    <a:p>
                      <a:pPr marL="285840" indent="-2833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Другие платежи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E5DB"/>
                    </a:solidFill>
                  </a:tcPr>
                </a:tc>
                <a:tc>
                  <a:txBody>
                    <a:bodyPr/>
                    <a:lstStyle/>
                    <a:p>
                      <a:pPr marL="285840" indent="-2833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Дотации</a:t>
                      </a:r>
                      <a:endParaRPr lang="ru-RU" sz="2400" b="0" strike="noStrike" spc="-1">
                        <a:latin typeface="Arial"/>
                      </a:endParaRPr>
                    </a:p>
                    <a:p>
                      <a:pPr marL="285840" indent="-2833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Субвенции</a:t>
                      </a:r>
                      <a:endParaRPr lang="ru-RU" sz="2400" b="0" strike="noStrike" spc="-1">
                        <a:latin typeface="Arial"/>
                      </a:endParaRPr>
                    </a:p>
                    <a:p>
                      <a:pPr marL="285840" indent="-2833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Субсидии</a:t>
                      </a:r>
                      <a:endParaRPr lang="ru-RU" sz="2400" b="0" strike="noStrike" spc="-1">
                        <a:latin typeface="Arial"/>
                      </a:endParaRPr>
                    </a:p>
                    <a:p>
                      <a:pPr marL="285840" indent="-2833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Межбюджетные трансферты</a:t>
                      </a:r>
                      <a:endParaRPr lang="ru-RU" sz="2400" b="0" strike="noStrike" spc="-1">
                        <a:latin typeface="Arial"/>
                      </a:endParaRPr>
                    </a:p>
                    <a:p>
                      <a:pPr marL="285840" indent="-2833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onstantia"/>
                          <a:ea typeface="DejaVu Sans"/>
                        </a:rPr>
                        <a:t>Прочие поступления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E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237960" y="83160"/>
            <a:ext cx="9888840" cy="839880"/>
          </a:xfrm>
          <a:prstGeom prst="rect">
            <a:avLst/>
          </a:prstGeom>
          <a:noFill/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00">
                <a:solidFill>
                  <a:srgbClr val="932313"/>
                </a:solidFill>
                <a:latin typeface="Constantia"/>
                <a:ea typeface="DejaVu Sans"/>
              </a:rPr>
              <a:t>Доходы  бюджета  муниципального  образования  Волосовское  городское поселение</a:t>
            </a:r>
            <a:endParaRPr lang="ru-RU" sz="2800" b="0" strike="noStrike" spc="-1">
              <a:latin typeface="Arial"/>
            </a:endParaRPr>
          </a:p>
        </p:txBody>
      </p:sp>
      <p:graphicFrame>
        <p:nvGraphicFramePr>
          <p:cNvPr id="107" name="Table 2"/>
          <p:cNvGraphicFramePr/>
          <p:nvPr/>
        </p:nvGraphicFramePr>
        <p:xfrm>
          <a:off x="237960" y="928800"/>
          <a:ext cx="11715120" cy="5757120"/>
        </p:xfrm>
        <a:graphic>
          <a:graphicData uri="http://schemas.openxmlformats.org/drawingml/2006/table">
            <a:tbl>
              <a:tblPr/>
              <a:tblGrid>
                <a:gridCol w="3875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1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8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8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02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2021 год </a:t>
                      </a: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бюджет с уточнением на 15.09.2021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2022 год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2023 год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2024 год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i="1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НАЛОГОВЫЕ И НЕНАЛОГОВЫЕ ДОХОДЫ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i="1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71 042 530,00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i="1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71 082 530,00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i="1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72 347 920,00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i="1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74 568 440,00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Налоговые доходы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F2A4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45 670 530,00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F2A4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48 247 530,00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F2A4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50 367 920,00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F2A4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52 063 440,00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F2A4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НАЛОГИ НА ПРИБЫЛЬ, ДОХОДЫ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30 200 000,00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31 700 000,00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33 600 000,00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33 600 000,00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Налог на доходы физических лиц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30 200 000,00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31 700 000,00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33 600 000,00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33 600 000,00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8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НАЛОГИ НА ТОВАРЫ (РАБОТЫ, УСЛУГИ), РЕАЛИЗУЕМЫЕ НА ТЕРРИТОРИИ РФ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1 425 530,00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1 723 530,00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1 773 920,00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1 849 440,00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8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Акцизы по подакцизным товарам (продукции), производимым на территории РФ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1 425 530,00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1 723 530,00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1 773 920,00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1 849 440,00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НАЛОГИ НА СОВОКУПНЫЙ ДОХОД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200 000,00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200 000,00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200 000,00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200 000,00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Единый сельскохозяйственный налог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200 000,00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200 000,00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200 000,00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200 000,00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НАЛОГИ НА ИМУЩЕСТВО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13 845 000,00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14 624 000,00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14 794 000,00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15 014 000,00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3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Налог на имущество физических лиц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1 345 000,00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1 974 000,00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1 994 000,00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2 014 000,00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Земельный налог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12 500 000,00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12 650 000,00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12 800 000,00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13 000 000,00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Table 1"/>
          <p:cNvGraphicFramePr/>
          <p:nvPr/>
        </p:nvGraphicFramePr>
        <p:xfrm>
          <a:off x="0" y="0"/>
          <a:ext cx="12191400" cy="6856560"/>
        </p:xfrm>
        <a:graphic>
          <a:graphicData uri="http://schemas.openxmlformats.org/drawingml/2006/table">
            <a:tbl>
              <a:tblPr/>
              <a:tblGrid>
                <a:gridCol w="4032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4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8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0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5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i="1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Неналоговые доходы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25 372 000,00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22 835 000,00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21 980 000,00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22 505 000,00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6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16 115 000,00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13 235 000,00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13 355 000,00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    13 755 000,00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Арендная плата и поступления от продажи права на заключение договоров аренды за земли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3 615 000,00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2 335 000,00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2 255 000,00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2 255 000,00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Доходы от сдачи в аренду имущества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11 000 000,00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9 100 000,00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9 400 000,00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9 700 000,00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Доходы от использования имущества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1 500 000 ,00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1 800 000 ,00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1 700 000,00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1 800 000,00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4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ДОХОДЫ ОТ ОКАЗАНИЯ ПЛАТНЫХ УСЛУГ И КОМПЕНСАЦИИ ЗАТРАТ ГОСУДАРСТВА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7 157 000,00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6 600 000,00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6 625 000,00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6 750 000,00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4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Прочие доходы от оказания платных услуг (работ) получателями средств бюджетов поселений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6 560 000,00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6 000 000,00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6 000 000,00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6 100 000,00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55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Доходы, поступающие в порядке возмещения расходов, понесенных в связи с эксплуатацией имущества городских поселений- МКУК «Родник»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597 0000,00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600 000,00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625 000,00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650 000,00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3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ДОХОДЫ ОТ ПРОДАЖИ МАТЕРИАЛЬНЫХ И НЕМАТЕРИАЛЬНЫХ АКТИВОВ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2 100 000,00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3 000 000,00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2 000 000,00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2 000 000,00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Доходы от реализации имущества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1 500 000,00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2 500 000,00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1 500 000,00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1 500 000,00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Доходы от продажи земли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600 000,00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500 000,00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500 000,00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500 000,00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7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ШТРАФЫ, САНКЦИИ, ВОЗМЕЩЕНИЕ УЩЕРБА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Schoolbook"/>
                          <a:ea typeface="DejaVu Sans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54A021"/>
                      </a:solidFill>
                    </a:lnL>
                    <a:lnR w="12240">
                      <a:solidFill>
                        <a:srgbClr val="54A021"/>
                      </a:solidFill>
                    </a:lnR>
                    <a:lnT w="12240">
                      <a:solidFill>
                        <a:srgbClr val="54A021"/>
                      </a:solidFill>
                    </a:lnT>
                    <a:lnB w="12240">
                      <a:solidFill>
                        <a:srgbClr val="54A021"/>
                      </a:solidFill>
                    </a:lnB>
                    <a:solidFill>
                      <a:srgbClr val="C0D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1239</TotalTime>
  <Words>2748</Words>
  <Application>Microsoft Office PowerPoint</Application>
  <PresentationFormat>Широкоэкранный</PresentationFormat>
  <Paragraphs>887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7" baseType="lpstr">
      <vt:lpstr>Arial</vt:lpstr>
      <vt:lpstr>Arial Cyr</vt:lpstr>
      <vt:lpstr>Arial Narrow</vt:lpstr>
      <vt:lpstr>Century Schoolbook</vt:lpstr>
      <vt:lpstr>Constantia</vt:lpstr>
      <vt:lpstr>DejaVu Sans</vt:lpstr>
      <vt:lpstr>Segoe UI Black</vt:lpstr>
      <vt:lpstr>Symbol</vt:lpstr>
      <vt:lpstr>Times New Roman</vt:lpstr>
      <vt:lpstr>Wingdings</vt:lpstr>
      <vt:lpstr>Wingdings 2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Елена</dc:creator>
  <dc:description/>
  <cp:lastModifiedBy>Elena-PC</cp:lastModifiedBy>
  <cp:revision>163</cp:revision>
  <dcterms:created xsi:type="dcterms:W3CDTF">2018-12-05T19:33:15Z</dcterms:created>
  <dcterms:modified xsi:type="dcterms:W3CDTF">2023-03-14T08:51:58Z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23</vt:i4>
  </property>
</Properties>
</file>