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3" r:id="rId1"/>
  </p:sldMasterIdLst>
  <p:notesMasterIdLst>
    <p:notesMasterId r:id="rId23"/>
  </p:notesMasterIdLst>
  <p:sldIdLst>
    <p:sldId id="304" r:id="rId2"/>
    <p:sldId id="307" r:id="rId3"/>
    <p:sldId id="308" r:id="rId4"/>
    <p:sldId id="299" r:id="rId5"/>
    <p:sldId id="260" r:id="rId6"/>
    <p:sldId id="261" r:id="rId7"/>
    <p:sldId id="262" r:id="rId8"/>
    <p:sldId id="277" r:id="rId9"/>
    <p:sldId id="275" r:id="rId10"/>
    <p:sldId id="276" r:id="rId11"/>
    <p:sldId id="279" r:id="rId12"/>
    <p:sldId id="303" r:id="rId13"/>
    <p:sldId id="264" r:id="rId14"/>
    <p:sldId id="270" r:id="rId15"/>
    <p:sldId id="282" r:id="rId16"/>
    <p:sldId id="283" r:id="rId17"/>
    <p:sldId id="284" r:id="rId18"/>
    <p:sldId id="306" r:id="rId19"/>
    <p:sldId id="287" r:id="rId20"/>
    <p:sldId id="310" r:id="rId21"/>
    <p:sldId id="274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99FF99"/>
    <a:srgbClr val="FF00FF"/>
    <a:srgbClr val="F296F2"/>
    <a:srgbClr val="F0C6DE"/>
    <a:srgbClr val="9900CC"/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84" autoAdjust="0"/>
    <p:restoredTop sz="95708" autoAdjust="0"/>
  </p:normalViewPr>
  <p:slideViewPr>
    <p:cSldViewPr>
      <p:cViewPr varScale="1">
        <p:scale>
          <a:sx n="95" d="100"/>
          <a:sy n="95" d="100"/>
        </p:scale>
        <p:origin x="102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поступление за 2024 год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689739450590447"/>
          <c:y val="4.2707330920724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2066110939316669E-2"/>
          <c:y val="0.24997096230641308"/>
          <c:w val="0.53878775183127348"/>
          <c:h val="0.445993651525290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193,6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49-49BB-B922-9F9188553599}"/>
              </c:ext>
            </c:extLst>
          </c:dPt>
          <c:dPt>
            <c:idx val="1"/>
            <c:bubble3D val="0"/>
            <c:explosion val="4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49-49BB-B922-9F9188553599}"/>
              </c:ext>
            </c:extLst>
          </c:dPt>
          <c:dPt>
            <c:idx val="2"/>
            <c:bubble3D val="0"/>
            <c:explosion val="6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49-49BB-B922-9F918855359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33,3%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49-49BB-B922-9F918855359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15,6%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49-49BB-B922-9F9188553599}"/>
                </c:ext>
              </c:extLst>
            </c:dLbl>
            <c:dLbl>
              <c:idx val="2"/>
              <c:layout>
                <c:manualLayout>
                  <c:x val="0.1184992701506582"/>
                  <c:y val="-5.90434937859335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49-49BB-B922-9F91885535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64,5 млн.руб.</c:v>
                </c:pt>
                <c:pt idx="1">
                  <c:v>Неналоговые доходы 30,1 млн.руб.</c:v>
                </c:pt>
                <c:pt idx="2">
                  <c:v>Безвозмездные поступления     99,0  млн.руб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64.543000000000006</c:v>
                </c:pt>
                <c:pt idx="1">
                  <c:v>30.052</c:v>
                </c:pt>
                <c:pt idx="2">
                  <c:v>98.968999999999994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49-49BB-B922-9F9188553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251333312414068"/>
          <c:y val="0.38717468874914573"/>
          <c:w val="0.3208510808087861"/>
          <c:h val="0.35848477736759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>
      <a:gsLst>
        <a:gs pos="91000">
          <a:srgbClr val="FF00FF"/>
        </a:gs>
        <a:gs pos="82000">
          <a:srgbClr val="F7CB99"/>
        </a:gs>
        <a:gs pos="0">
          <a:srgbClr val="F0C6DE"/>
        </a:gs>
        <a:gs pos="74000">
          <a:schemeClr val="accent1">
            <a:lumMod val="45000"/>
            <a:lumOff val="55000"/>
          </a:schemeClr>
        </a:gs>
        <a:gs pos="78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6350" cap="flat" cmpd="sng" algn="ctr">
      <a:noFill/>
      <a:prstDash val="solid"/>
      <a:round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200" baseline="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</a:t>
            </a:r>
            <a:endPara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поступление за 2023 год</a:t>
            </a:r>
            <a:endParaRPr lang="ru-RU" sz="1600" b="1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2165650024776793"/>
          <c:y val="4.09611515477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4239207233268053E-2"/>
          <c:y val="0.25129486094293513"/>
          <c:w val="0.54025443006977059"/>
          <c:h val="0.458660324675360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2023 год:  Фактическое поступление 146,0 млн.руб.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69-459C-8E10-21AE60CF49F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69-459C-8E10-21AE60CF49F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69-459C-8E10-21AE60CF49F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42,4%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69-459C-8E10-21AE60CF49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18,5%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69-459C-8E10-21AE60CF49FF}"/>
                </c:ext>
              </c:extLst>
            </c:dLbl>
            <c:dLbl>
              <c:idx val="2"/>
              <c:layout>
                <c:manualLayout>
                  <c:x val="0.17078195348640174"/>
                  <c:y val="-5.22206908750814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69-459C-8E10-21AE60CF49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                          61,9 млн.руб.</c:v>
                </c:pt>
                <c:pt idx="1">
                  <c:v>Неналоговые доходы                          27,0  млн.руб</c:v>
                </c:pt>
                <c:pt idx="2">
                  <c:v>Безвозмездные поступления                                                            57,1млн.руб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61.9</c:v>
                </c:pt>
                <c:pt idx="1">
                  <c:v>27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69-459C-8E10-21AE60CF49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146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469-459C-8E10-21AE60CF49F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469-459C-8E10-21AE60CF49F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469-459C-8E10-21AE60CF49FF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                               61,9 млн.руб.</c:v>
                </c:pt>
                <c:pt idx="1">
                  <c:v>Неналоговые доходы                          27,0  млн.руб</c:v>
                </c:pt>
                <c:pt idx="2">
                  <c:v>Безвозмездные поступления                                                            57,1млн.руб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D-3469-459C-8E10-21AE60CF4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260598569228008"/>
          <c:y val="0.40151779431914986"/>
          <c:w val="0.29818297273691824"/>
          <c:h val="0.39679141284297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>
      <a:gsLst>
        <a:gs pos="100000">
          <a:srgbClr val="FF00FF"/>
        </a:gs>
        <a:gs pos="0">
          <a:srgbClr val="F0C6DE"/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6350" cap="flat" cmpd="sng" algn="ctr">
      <a:solidFill>
        <a:schemeClr val="tx1">
          <a:tint val="75000"/>
        </a:schemeClr>
      </a:solidFill>
      <a:prstDash val="solid"/>
      <a:round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200" baseline="0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158803186833932E-2"/>
          <c:y val="4.9620062498594894E-2"/>
          <c:w val="0.60789990259949256"/>
          <c:h val="0.773458330523144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доходы,     млн. руб 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2"/>
                <c:pt idx="0">
                  <c:v>61.9</c:v>
                </c:pt>
                <c:pt idx="1">
                  <c:v>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6-4D0E-80B4-9BD16AABDC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доходы, млн. руб.</c:v>
                </c:pt>
              </c:strCache>
            </c:strRef>
          </c:tx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8A6-4D0E-80B4-9BD16AABDC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2"/>
                <c:pt idx="0">
                  <c:v>27</c:v>
                </c:pt>
                <c:pt idx="1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A6-4D0E-80B4-9BD16AABDC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поступления, млн. 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2"/>
                <c:pt idx="0">
                  <c:v>57.1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A6-4D0E-80B4-9BD16AABD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151352"/>
        <c:axId val="139029376"/>
        <c:axId val="0"/>
      </c:bar3DChart>
      <c:catAx>
        <c:axId val="139151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029376"/>
        <c:crosses val="autoZero"/>
        <c:auto val="1"/>
        <c:lblAlgn val="ctr"/>
        <c:lblOffset val="100"/>
        <c:noMultiLvlLbl val="0"/>
      </c:catAx>
      <c:valAx>
        <c:axId val="13902937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39151352"/>
        <c:crosses val="autoZero"/>
        <c:crossBetween val="between"/>
      </c:valAx>
      <c:spPr>
        <a:solidFill>
          <a:srgbClr val="92D050"/>
        </a:solidFill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92D05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611876640419954E-2"/>
          <c:y val="5.5096590366299669E-4"/>
          <c:w val="0.92899573490813647"/>
          <c:h val="0.951423207439804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shade val="65000"/>
                <a:alpha val="85000"/>
              </a:schemeClr>
            </a:solidFill>
            <a:ln w="9525" cap="flat" cmpd="sng" algn="ctr">
              <a:solidFill>
                <a:schemeClr val="accent2">
                  <a:shade val="65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65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48460466494731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3D-4C03-B967-73E7F1AE8113}"/>
                </c:ext>
              </c:extLst>
            </c:dLbl>
            <c:dLbl>
              <c:idx val="1"/>
              <c:layout>
                <c:manualLayout>
                  <c:x val="3.2144375011823177E-2"/>
                  <c:y val="2.1300272626717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3D-4C03-B967-73E7F1AE8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45.2</c:v>
                </c:pt>
                <c:pt idx="1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3D-4C03-B967-73E7F1AE81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E93D-4C03-B967-73E7F1AE81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>
                <a:tint val="65000"/>
                <a:alpha val="85000"/>
              </a:schemeClr>
            </a:solidFill>
            <a:ln w="9525" cap="flat" cmpd="sng" algn="ctr">
              <a:solidFill>
                <a:schemeClr val="accent2">
                  <a:tint val="65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tint val="65000"/>
                  <a:lumMod val="75000"/>
                </a:schemeClr>
              </a:contourClr>
            </a:sp3d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3D-4C03-B967-73E7F1AE8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39515976"/>
        <c:axId val="139516360"/>
        <c:axId val="0"/>
      </c:bar3DChart>
      <c:catAx>
        <c:axId val="139515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516360"/>
        <c:crosses val="autoZero"/>
        <c:auto val="1"/>
        <c:lblAlgn val="ctr"/>
        <c:lblOffset val="100"/>
        <c:noMultiLvlLbl val="0"/>
      </c:catAx>
      <c:valAx>
        <c:axId val="139516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515976"/>
        <c:crosses val="autoZero"/>
        <c:crossBetween val="between"/>
      </c:valAx>
      <c:spPr>
        <a:solidFill>
          <a:srgbClr val="92D050"/>
        </a:solidFill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049203152162364E-2"/>
          <c:y val="4.7521645307282305E-2"/>
          <c:w val="0.92195078740157477"/>
          <c:h val="0.84317326500459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Всего, в том числе: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91.9</c:v>
                </c:pt>
                <c:pt idx="1">
                  <c:v>63.5</c:v>
                </c:pt>
                <c:pt idx="2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2-4134-874A-D2215D0033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Всего, в том числе: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94.6</c:v>
                </c:pt>
                <c:pt idx="1">
                  <c:v>64.5</c:v>
                </c:pt>
                <c:pt idx="2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2-4134-874A-D2215D003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4298792"/>
        <c:axId val="104299184"/>
      </c:barChart>
      <c:catAx>
        <c:axId val="104298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299184"/>
        <c:crosses val="autoZero"/>
        <c:auto val="1"/>
        <c:lblAlgn val="ctr"/>
        <c:lblOffset val="100"/>
        <c:noMultiLvlLbl val="0"/>
      </c:catAx>
      <c:valAx>
        <c:axId val="10429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298792"/>
        <c:crosses val="autoZero"/>
        <c:crossBetween val="between"/>
      </c:valAx>
      <c:spPr>
        <a:solidFill>
          <a:srgbClr val="92D050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094322166473364"/>
          <c:y val="3.5760682729459932E-2"/>
          <c:w val="0.13811355667053266"/>
          <c:h val="7.3060531452149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199256342957127E-2"/>
          <c:y val="6.8809896312890653E-2"/>
          <c:w val="0.58722504204932791"/>
          <c:h val="0.651180811539831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0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65C-4D10-A4E9-4305AB867670}"/>
              </c:ext>
            </c:extLst>
          </c:dPt>
          <c:dPt>
            <c:idx val="1"/>
            <c:bubble3D val="0"/>
            <c:explosion val="23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65C-4D10-A4E9-4305AB8676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65C-4D10-A4E9-4305AB8676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65C-4D10-A4E9-4305AB8676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565C-4D10-A4E9-4305AB8676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565C-4D10-A4E9-4305AB86767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565C-4D10-A4E9-4305AB86767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565C-4D10-A4E9-4305AB86767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565C-4D10-A4E9-4305AB867670}"/>
              </c:ext>
            </c:extLst>
          </c:dPt>
          <c:dLbls>
            <c:dLbl>
              <c:idx val="0"/>
              <c:layout>
                <c:manualLayout>
                  <c:x val="-0.16616812784980331"/>
                  <c:y val="-1.7180331682916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5C-4D10-A4E9-4305AB867670}"/>
                </c:ext>
              </c:extLst>
            </c:dLbl>
            <c:dLbl>
              <c:idx val="1"/>
              <c:layout>
                <c:manualLayout>
                  <c:x val="6.4562653580923182E-2"/>
                  <c:y val="-0.18088508674165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65C-4D10-A4E9-4305AB867670}"/>
                </c:ext>
              </c:extLst>
            </c:dLbl>
            <c:dLbl>
              <c:idx val="3"/>
              <c:layout>
                <c:manualLayout>
                  <c:x val="3.2184962825652794E-2"/>
                  <c:y val="4.7073687160746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65C-4D10-A4E9-4305AB867670}"/>
                </c:ext>
              </c:extLst>
            </c:dLbl>
            <c:dLbl>
              <c:idx val="5"/>
              <c:layout>
                <c:manualLayout>
                  <c:x val="7.4596748185304818E-2"/>
                  <c:y val="-2.366567060003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65C-4D10-A4E9-4305AB867670}"/>
                </c:ext>
              </c:extLst>
            </c:dLbl>
            <c:dLbl>
              <c:idx val="6"/>
              <c:layout>
                <c:manualLayout>
                  <c:x val="-3.2083596135862417E-2"/>
                  <c:y val="-5.3058346708240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65C-4D10-A4E9-4305AB867670}"/>
                </c:ext>
              </c:extLst>
            </c:dLbl>
            <c:dLbl>
              <c:idx val="7"/>
              <c:layout>
                <c:manualLayout>
                  <c:x val="-6.3215396752154566E-3"/>
                  <c:y val="-5.2323016409652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65C-4D10-A4E9-4305AB867670}"/>
                </c:ext>
              </c:extLst>
            </c:dLbl>
            <c:dLbl>
              <c:idx val="8"/>
              <c:layout>
                <c:manualLayout>
                  <c:x val="0"/>
                  <c:y val="-4.95679521904557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68881235418287E-2"/>
                      <c:h val="5.51527877831082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565C-4D10-A4E9-4305AB8676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НДФЛ 46,2 </c:v>
                </c:pt>
                <c:pt idx="1">
                  <c:v>Земельный налог 12,5</c:v>
                </c:pt>
                <c:pt idx="2">
                  <c:v>налог на имущество 3,5</c:v>
                </c:pt>
                <c:pt idx="3">
                  <c:v>акцизы 2,3</c:v>
                </c:pt>
                <c:pt idx="4">
                  <c:v>ЕСХН 0,1</c:v>
                </c:pt>
                <c:pt idx="5">
                  <c:v>Доходы от использования и реализации имущества 19,1</c:v>
                </c:pt>
                <c:pt idx="6">
                  <c:v>Доходы от оказания платных услуг 6,3</c:v>
                </c:pt>
                <c:pt idx="7">
                  <c:v>Доходы от реализации имущества и земельных участков 3,5</c:v>
                </c:pt>
                <c:pt idx="8">
                  <c:v>Прочие доходы от компенсации затрат 2,6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46.2</c:v>
                </c:pt>
                <c:pt idx="1">
                  <c:v>12.5</c:v>
                </c:pt>
                <c:pt idx="2">
                  <c:v>3.5</c:v>
                </c:pt>
                <c:pt idx="3">
                  <c:v>2.2999999999999998</c:v>
                </c:pt>
                <c:pt idx="4">
                  <c:v>0.1</c:v>
                </c:pt>
                <c:pt idx="5">
                  <c:v>19.100000000000001</c:v>
                </c:pt>
                <c:pt idx="6">
                  <c:v>6.3</c:v>
                </c:pt>
                <c:pt idx="7">
                  <c:v>3.5</c:v>
                </c:pt>
                <c:pt idx="8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65C-4D10-A4E9-4305AB867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119663167104107"/>
          <c:y val="1.3671045682899764E-2"/>
          <c:w val="0.41643503937007886"/>
          <c:h val="0.98621823602552527"/>
        </c:manualLayout>
      </c:layout>
      <c:overlay val="0"/>
      <c:spPr>
        <a:solidFill>
          <a:srgbClr val="92D05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92D050"/>
    </a:solidFill>
    <a:ln w="6350" cap="flat" cmpd="sng" algn="ctr">
      <a:solidFill>
        <a:schemeClr val="tx1">
          <a:tint val="75000"/>
        </a:schemeClr>
      </a:solidFill>
      <a:prstDash val="solid"/>
      <a:round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rgbClr val="F0C6DE"/>
        </a:solidFill>
      </c:spPr>
    </c:sideWall>
    <c:backWall>
      <c:thickness val="0"/>
      <c:spPr>
        <a:solidFill>
          <a:srgbClr val="F0C6DE"/>
        </a:solidFill>
      </c:spPr>
    </c:backWall>
    <c:plotArea>
      <c:layout>
        <c:manualLayout>
          <c:layoutTarget val="inner"/>
          <c:xMode val="edge"/>
          <c:yMode val="edge"/>
          <c:x val="2.777777777777779E-2"/>
          <c:y val="6.7344783861467708E-2"/>
          <c:w val="0.87033913311334388"/>
          <c:h val="0.666217549052360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ln>
              <a:solidFill>
                <a:srgbClr val="9900CC"/>
              </a:solidFill>
            </a:ln>
          </c:spPr>
          <c:invertIfNegative val="0"/>
          <c:dLbls>
            <c:dLbl>
              <c:idx val="0"/>
              <c:layout>
                <c:manualLayout>
                  <c:x val="-4.3922589260846244E-3"/>
                  <c:y val="-2.170882857983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E70-4E8B-9F6C-66E85733B9AB}"/>
                </c:ext>
              </c:extLst>
            </c:dLbl>
            <c:dLbl>
              <c:idx val="1"/>
              <c:layout>
                <c:manualLayout>
                  <c:x val="-3.5138071408676988E-2"/>
                  <c:y val="-2.412092064426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70-4E8B-9F6C-66E85733B9AB}"/>
                </c:ext>
              </c:extLst>
            </c:dLbl>
            <c:dLbl>
              <c:idx val="2"/>
              <c:layout>
                <c:manualLayout>
                  <c:x val="-3.8066244026066738E-2"/>
                  <c:y val="-2.412092064426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E70-4E8B-9F6C-66E85733B9AB}"/>
                </c:ext>
              </c:extLst>
            </c:dLbl>
            <c:dLbl>
              <c:idx val="4"/>
              <c:layout>
                <c:manualLayout>
                  <c:x val="-7.3204315434743719E-3"/>
                  <c:y val="-2.653301270868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70-4E8B-9F6C-66E85733B9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23</c:v>
                </c:pt>
                <c:pt idx="1">
                  <c:v>28.9</c:v>
                </c:pt>
                <c:pt idx="2">
                  <c:v>0.6</c:v>
                </c:pt>
                <c:pt idx="3">
                  <c:v>4.0999999999999996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70-4E8B-9F6C-66E85733B9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81726173897463E-2"/>
                  <c:y val="-1.447255238655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70-4E8B-9F6C-66E85733B9AB}"/>
                </c:ext>
              </c:extLst>
            </c:dLbl>
            <c:dLbl>
              <c:idx val="1"/>
              <c:layout>
                <c:manualLayout>
                  <c:x val="1.0624562554680615E-2"/>
                  <c:y val="-1.8422565419681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E70-4E8B-9F6C-66E85733B9AB}"/>
                </c:ext>
              </c:extLst>
            </c:dLbl>
            <c:dLbl>
              <c:idx val="2"/>
              <c:layout>
                <c:manualLayout>
                  <c:x val="2.3505139982502185E-2"/>
                  <c:y val="-5.3031700181461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124999999999994E-2"/>
                      <c:h val="6.10826574825019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E70-4E8B-9F6C-66E85733B9AB}"/>
                </c:ext>
              </c:extLst>
            </c:dLbl>
            <c:dLbl>
              <c:idx val="4"/>
              <c:layout>
                <c:manualLayout>
                  <c:x val="4.6850761878235878E-2"/>
                  <c:y val="-1.929673651540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70-4E8B-9F6C-66E85733B9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безвозм.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23.6</c:v>
                </c:pt>
                <c:pt idx="1">
                  <c:v>33.5</c:v>
                </c:pt>
                <c:pt idx="2">
                  <c:v>0.7</c:v>
                </c:pt>
                <c:pt idx="3">
                  <c:v>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E70-4E8B-9F6C-66E85733B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428424"/>
        <c:axId val="201428816"/>
        <c:axId val="0"/>
      </c:bar3DChart>
      <c:catAx>
        <c:axId val="201428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201428816"/>
        <c:crosses val="autoZero"/>
        <c:auto val="1"/>
        <c:lblAlgn val="ctr"/>
        <c:lblOffset val="100"/>
        <c:noMultiLvlLbl val="0"/>
      </c:catAx>
      <c:valAx>
        <c:axId val="20142881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201428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07294400699919"/>
          <c:y val="0.43943432211235789"/>
          <c:w val="0.12259372265966755"/>
          <c:h val="0.12583453690330706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solidFill>
      <a:srgbClr val="92D05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 </a:t>
            </a:r>
          </a:p>
          <a:p>
            <a:pPr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руб.)</a:t>
            </a:r>
          </a:p>
        </c:rich>
      </c:tx>
      <c:layout>
        <c:manualLayout>
          <c:xMode val="edge"/>
          <c:yMode val="edge"/>
          <c:x val="0.16499023703305754"/>
          <c:y val="1.3944438272290734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9239664641207564E-2"/>
          <c:w val="0.68126323272090994"/>
          <c:h val="0.900760335358792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Волосовского муниципального района по исполнению за 2022 год.  (млн. руб.)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90D-4F9A-AA07-4064434978F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8B6B-4B02-8320-17D6AF37145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8B6B-4B02-8320-17D6AF371459}"/>
              </c:ext>
            </c:extLst>
          </c:dPt>
          <c:dPt>
            <c:idx val="3"/>
            <c:bubble3D val="0"/>
            <c:explosion val="12"/>
            <c:spPr>
              <a:solidFill>
                <a:srgbClr val="0066FF"/>
              </a:solidFill>
            </c:spPr>
            <c:extLst>
              <c:ext xmlns:c16="http://schemas.microsoft.com/office/drawing/2014/chart" uri="{C3380CC4-5D6E-409C-BE32-E72D297353CC}">
                <c16:uniqueId val="{00000002-8B6B-4B02-8320-17D6AF371459}"/>
              </c:ext>
            </c:extLst>
          </c:dPt>
          <c:dPt>
            <c:idx val="4"/>
            <c:bubble3D val="0"/>
            <c:explosion val="16"/>
            <c:spPr>
              <a:solidFill>
                <a:srgbClr val="9900CC"/>
              </a:solidFill>
            </c:spPr>
            <c:extLst>
              <c:ext xmlns:c16="http://schemas.microsoft.com/office/drawing/2014/chart" uri="{C3380CC4-5D6E-409C-BE32-E72D297353CC}">
                <c16:uniqueId val="{00000003-8B6B-4B02-8320-17D6AF371459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490D-4F9A-AA07-4064434978F7}"/>
              </c:ext>
            </c:extLst>
          </c:dPt>
          <c:dPt>
            <c:idx val="6"/>
            <c:bubble3D val="0"/>
            <c:explosion val="18"/>
            <c:spPr>
              <a:solidFill>
                <a:srgbClr val="FFFFFF"/>
              </a:solidFill>
            </c:spPr>
            <c:extLst>
              <c:ext xmlns:c16="http://schemas.microsoft.com/office/drawing/2014/chart" uri="{C3380CC4-5D6E-409C-BE32-E72D297353CC}">
                <c16:uniqueId val="{00000003-490D-4F9A-AA07-4064434978F7}"/>
              </c:ext>
            </c:extLst>
          </c:dPt>
          <c:dPt>
            <c:idx val="7"/>
            <c:bubble3D val="0"/>
            <c:explosion val="27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2-490D-4F9A-AA07-4064434978F7}"/>
              </c:ext>
            </c:extLst>
          </c:dPt>
          <c:dLbls>
            <c:dLbl>
              <c:idx val="0"/>
              <c:layout>
                <c:manualLayout>
                  <c:x val="2.4783245844269466E-2"/>
                  <c:y val="-8.6814073282735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0D-4F9A-AA07-4064434978F7}"/>
                </c:ext>
              </c:extLst>
            </c:dLbl>
            <c:dLbl>
              <c:idx val="1"/>
              <c:layout>
                <c:manualLayout>
                  <c:x val="5.4061789151356079E-2"/>
                  <c:y val="-6.5381231742674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6B-4B02-8320-17D6AF371459}"/>
                </c:ext>
              </c:extLst>
            </c:dLbl>
            <c:dLbl>
              <c:idx val="2"/>
              <c:layout>
                <c:manualLayout>
                  <c:x val="0.1012977909011373"/>
                  <c:y val="-3.97522369581007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192038495188105E-2"/>
                      <c:h val="4.33754330525337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6B-4B02-8320-17D6AF371459}"/>
                </c:ext>
              </c:extLst>
            </c:dLbl>
            <c:dLbl>
              <c:idx val="3"/>
              <c:layout>
                <c:manualLayout>
                  <c:x val="5.5174978127734029E-3"/>
                  <c:y val="-0.23885552870303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B6B-4B02-8320-17D6AF371459}"/>
                </c:ext>
              </c:extLst>
            </c:dLbl>
            <c:dLbl>
              <c:idx val="4"/>
              <c:layout>
                <c:manualLayout>
                  <c:x val="-7.2124781277340358E-2"/>
                  <c:y val="7.32639398352551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965988626421701E-2"/>
                      <c:h val="7.8337490556817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B6B-4B02-8320-17D6AF371459}"/>
                </c:ext>
              </c:extLst>
            </c:dLbl>
            <c:dLbl>
              <c:idx val="6"/>
              <c:layout>
                <c:manualLayout>
                  <c:x val="-2.1327646544181977E-3"/>
                  <c:y val="-9.70164999533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0D-4F9A-AA07-4064434978F7}"/>
                </c:ext>
              </c:extLst>
            </c:dLbl>
            <c:dLbl>
              <c:idx val="7"/>
              <c:layout>
                <c:manualLayout>
                  <c:x val="-4.6716316710411196E-2"/>
                  <c:y val="-6.5638910884245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0D-4F9A-AA07-4064434978F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0A-4635-A0AA-3E60AFE69267}"/>
                </c:ext>
              </c:extLst>
            </c:dLbl>
            <c:dLbl>
              <c:idx val="9"/>
              <c:layout>
                <c:manualLayout>
                  <c:x val="-3.9711286089238844E-3"/>
                  <c:y val="-0.1159327840252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EBC-4B80-BFF1-E0787EF442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2.6</c:v>
                </c:pt>
                <c:pt idx="1">
                  <c:v>0.7</c:v>
                </c:pt>
                <c:pt idx="2">
                  <c:v>1.8</c:v>
                </c:pt>
                <c:pt idx="3">
                  <c:v>63.8</c:v>
                </c:pt>
                <c:pt idx="4">
                  <c:v>81.599999999999994</c:v>
                </c:pt>
                <c:pt idx="5">
                  <c:v>0.6</c:v>
                </c:pt>
                <c:pt idx="6">
                  <c:v>53.5</c:v>
                </c:pt>
                <c:pt idx="7">
                  <c:v>0.4</c:v>
                </c:pt>
                <c:pt idx="9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6B-4B02-8320-17D6AF371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egendEntry>
        <c:idx val="8"/>
        <c:delete val="1"/>
      </c:legendEntry>
      <c:layout>
        <c:manualLayout>
          <c:xMode val="edge"/>
          <c:yMode val="edge"/>
          <c:x val="0.65679932195975499"/>
          <c:y val="0.25013641836906686"/>
          <c:w val="0.33486734470691165"/>
          <c:h val="0.611382263671849"/>
        </c:manualLayout>
      </c:layout>
      <c:overlay val="1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>
      <a:gsLst>
        <a:gs pos="55000">
          <a:srgbClr val="F0C6DE"/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7773958077203808E-3"/>
          <c:w val="0.94663178040244966"/>
          <c:h val="0.651113561558182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38E-4627-857A-3EF5F0E402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Национальная оборона</c:v>
                </c:pt>
                <c:pt idx="1">
                  <c:v>Национальная безопасность</c:v>
                </c:pt>
                <c:pt idx="2">
                  <c:v>ЖКХ</c:v>
                </c:pt>
                <c:pt idx="3">
                  <c:v>Культура</c:v>
                </c:pt>
                <c:pt idx="4">
                  <c:v>Образование</c:v>
                </c:pt>
                <c:pt idx="5">
                  <c:v>Национальная экономика</c:v>
                </c:pt>
                <c:pt idx="6">
                  <c:v>Общегосударственные вопросы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0.6</c:v>
                </c:pt>
                <c:pt idx="1">
                  <c:v>1.1000000000000001</c:v>
                </c:pt>
                <c:pt idx="2">
                  <c:v>53.5</c:v>
                </c:pt>
                <c:pt idx="3">
                  <c:v>47.5</c:v>
                </c:pt>
                <c:pt idx="4">
                  <c:v>0.5</c:v>
                </c:pt>
                <c:pt idx="5">
                  <c:v>30.6</c:v>
                </c:pt>
                <c:pt idx="6">
                  <c:v>0.9</c:v>
                </c:pt>
                <c:pt idx="7">
                  <c:v>0.4</c:v>
                </c:pt>
                <c:pt idx="8" formatCode="0.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8E-4627-857A-3EF5F0E402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908540636303243E-2"/>
                  <c:y val="-1.6387241767300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8E-4627-857A-3EF5F0E402EE}"/>
                </c:ext>
              </c:extLst>
            </c:dLbl>
            <c:dLbl>
              <c:idx val="2"/>
              <c:layout>
                <c:manualLayout>
                  <c:x val="2.8050490883590462E-2"/>
                  <c:y val="-3.511646962425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8E-4627-857A-3EF5F0E402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Национальная оборона</c:v>
                </c:pt>
                <c:pt idx="1">
                  <c:v>Национальная безопасность</c:v>
                </c:pt>
                <c:pt idx="2">
                  <c:v>ЖКХ</c:v>
                </c:pt>
                <c:pt idx="3">
                  <c:v>Культура</c:v>
                </c:pt>
                <c:pt idx="4">
                  <c:v>Образование</c:v>
                </c:pt>
                <c:pt idx="5">
                  <c:v>Национальная экономика</c:v>
                </c:pt>
                <c:pt idx="6">
                  <c:v>Общегосударственные вопросы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0.6</c:v>
                </c:pt>
                <c:pt idx="1">
                  <c:v>1.8</c:v>
                </c:pt>
                <c:pt idx="2">
                  <c:v>81.599999999999994</c:v>
                </c:pt>
                <c:pt idx="3">
                  <c:v>53.5</c:v>
                </c:pt>
                <c:pt idx="4">
                  <c:v>0.6</c:v>
                </c:pt>
                <c:pt idx="5">
                  <c:v>63.8</c:v>
                </c:pt>
                <c:pt idx="6">
                  <c:v>2.6</c:v>
                </c:pt>
                <c:pt idx="7">
                  <c:v>0.4</c:v>
                </c:pt>
                <c:pt idx="8" formatCode="0.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8E-4627-857A-3EF5F0E40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429992"/>
        <c:axId val="201430384"/>
        <c:axId val="201511528"/>
      </c:bar3DChart>
      <c:catAx>
        <c:axId val="201429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201430384"/>
        <c:crosses val="autoZero"/>
        <c:auto val="1"/>
        <c:lblAlgn val="ctr"/>
        <c:lblOffset val="100"/>
        <c:noMultiLvlLbl val="0"/>
      </c:catAx>
      <c:valAx>
        <c:axId val="2014303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1429992"/>
        <c:crosses val="autoZero"/>
        <c:crossBetween val="between"/>
      </c:valAx>
      <c:serAx>
        <c:axId val="201511528"/>
        <c:scaling>
          <c:orientation val="minMax"/>
        </c:scaling>
        <c:delete val="0"/>
        <c:axPos val="b"/>
        <c:majorGridlines/>
        <c:majorTickMark val="cross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1430384"/>
        <c:crosses val="autoZero"/>
        <c:tickLblSkip val="1"/>
      </c:serAx>
      <c:spPr>
        <a:gradFill>
          <a:gsLst>
            <a:gs pos="55000">
              <a:srgbClr val="F0C6D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c:spPr>
    </c:plotArea>
    <c:plotVisOnly val="1"/>
    <c:dispBlanksAs val="gap"/>
    <c:showDLblsOverMax val="0"/>
  </c:chart>
  <c:spPr>
    <a:gradFill>
      <a:gsLst>
        <a:gs pos="55000">
          <a:srgbClr val="F0C6DE"/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0.64399</cdr:x>
      <cdr:y>0.22774</cdr:y>
    </cdr:from>
    <cdr:to>
      <cdr:x>0.98305</cdr:x>
      <cdr:y>0.42081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5352" y="1104233"/>
          <a:ext cx="1440174" cy="936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0.62275</cdr:x>
      <cdr:y>0.27229</cdr:y>
    </cdr:from>
    <cdr:to>
      <cdr:x>0.95663</cdr:x>
      <cdr:y>0.39536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79210" y="1416604"/>
          <a:ext cx="1436456" cy="640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Доходы всего 193,6 млн</a:t>
          </a:r>
          <a:r>
            <a:rPr lang="ru-RU" sz="1400" b="1" dirty="0"/>
            <a:t>. </a:t>
          </a:r>
          <a:r>
            <a:rPr lang="ru-RU" sz="1400" b="1" dirty="0" smtClean="0"/>
            <a:t>руб.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0.64366</cdr:x>
      <cdr:y>0.24211</cdr:y>
    </cdr:from>
    <cdr:to>
      <cdr:x>0.95141</cdr:x>
      <cdr:y>0.36189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1475" y="1164373"/>
          <a:ext cx="136815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0.72464</cdr:x>
      <cdr:y>0.28703</cdr:y>
    </cdr:from>
    <cdr:to>
      <cdr:x>1</cdr:x>
      <cdr:y>0.37686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21515" y="1380397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0.64366</cdr:x>
      <cdr:y>0.21216</cdr:y>
    </cdr:from>
    <cdr:to>
      <cdr:x>0.90282</cdr:x>
      <cdr:y>0.302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61475" y="1020357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0.52745</cdr:x>
      <cdr:y>0.23867</cdr:y>
    </cdr:from>
    <cdr:to>
      <cdr:x>0.95081</cdr:x>
      <cdr:y>0.3708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40370" y="1300733"/>
          <a:ext cx="195877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1"/>
          <a:r>
            <a:rPr lang="ru-RU" sz="1400" b="1" dirty="0" smtClean="0"/>
            <a:t>Доходы всего</a:t>
          </a:r>
        </a:p>
        <a:p xmlns:a="http://schemas.openxmlformats.org/drawingml/2006/main">
          <a:r>
            <a:rPr lang="ru-RU" sz="1400" b="1" dirty="0" smtClean="0"/>
            <a:t>           </a:t>
          </a:r>
          <a:r>
            <a:rPr lang="ru-RU" sz="1400" b="1" dirty="0" smtClean="0">
              <a:solidFill>
                <a:schemeClr val="tx1"/>
              </a:solidFill>
            </a:rPr>
            <a:t>146,0 </a:t>
          </a:r>
          <a:r>
            <a:rPr lang="ru-RU" sz="1400" b="1" dirty="0" smtClean="0"/>
            <a:t>млн. руб.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0.90729</cdr:x>
      <cdr:y>0</cdr:y>
    </cdr:from>
    <cdr:to>
      <cdr:x>1</cdr:x>
      <cdr:y>0.16812</cdr:y>
    </cdr:to>
    <cdr:pic>
      <cdr:nvPicPr>
        <cdr:cNvPr id="3" name="Picture 2"/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/>
      </cdr:blipFill>
      <cdr:spPr>
        <a:xfrm xmlns:a="http://schemas.openxmlformats.org/drawingml/2006/main">
          <a:off x="8296275" y="0"/>
          <a:ext cx="847725" cy="110914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531" tIns="45765" rIns="91531" bIns="4576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531" tIns="45765" rIns="91531" bIns="45765" rtlCol="0"/>
          <a:lstStyle>
            <a:lvl1pPr algn="r">
              <a:defRPr sz="1200"/>
            </a:lvl1pPr>
          </a:lstStyle>
          <a:p>
            <a:fld id="{4F1BAC4F-8F55-46BC-9D5E-A4F440E99AE0}" type="datetimeFigureOut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1" tIns="45765" rIns="91531" bIns="4576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531" tIns="45765" rIns="91531" bIns="4576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1531" tIns="45765" rIns="91531" bIns="4576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4"/>
            <a:ext cx="2945659" cy="496411"/>
          </a:xfrm>
          <a:prstGeom prst="rect">
            <a:avLst/>
          </a:prstGeom>
        </p:spPr>
        <p:txBody>
          <a:bodyPr vert="horz" lIns="91531" tIns="45765" rIns="91531" bIns="45765" rtlCol="0" anchor="b"/>
          <a:lstStyle>
            <a:lvl1pPr algn="r">
              <a:defRPr sz="1200"/>
            </a:lvl1pPr>
          </a:lstStyle>
          <a:p>
            <a:fld id="{2A8D0319-B2F0-41E8-90FB-A04204FE3A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9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0319-B2F0-41E8-90FB-A04204FE3A8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1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0319-B2F0-41E8-90FB-A04204FE3A8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0319-B2F0-41E8-90FB-A04204FE3A8B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03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FDC1-098A-4D48-8EAA-1782AF9A2C14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30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E92A-E2EB-4A5C-92BA-39CD039E1F86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59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018E-4234-44C9-8786-63EDA39A216B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61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A074-DEAC-45A0-977E-A494381F2B06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78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CEE8-A569-4D39-A3F2-4B28740AE550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19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57C4-0643-464A-A345-4C29E2AFD9BE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1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52EA-4CF1-4811-A025-62F3DF1603EF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45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8710-57DB-44F4-9D06-4407B693909F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07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62F0-18FD-4EA5-A879-BD56D5AB5DC0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57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1F61B12-7543-43A7-A935-0A4D88329192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17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9ED1-6857-4700-8FFA-E492F4EA5C94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84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FF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6B56CF-CF40-4509-BFD6-4EB21C0AC182}" type="datetime1">
              <a:rPr lang="ru-RU" smtClean="0"/>
              <a:pPr/>
              <a:t>13.02.2025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2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673" y="-398214"/>
            <a:ext cx="9151673" cy="6707534"/>
          </a:xfrm>
          <a:gradFill>
            <a:gsLst>
              <a:gs pos="58000">
                <a:srgbClr val="F996AD"/>
              </a:gs>
              <a:gs pos="42000">
                <a:srgbClr val="FB64C8"/>
              </a:gs>
              <a:gs pos="92690">
                <a:srgbClr val="F0C6DE"/>
              </a:gs>
              <a:gs pos="27000">
                <a:srgbClr val="FF00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решения совета депутатов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Волосовского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Волосовского </a:t>
            </a:r>
          </a:p>
          <a:p>
            <a:pPr marL="0" indent="0" algn="ctr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Ленинградской области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3840"/>
              </a:lnSpc>
              <a:buNone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отчета об исполнении бюджета муниципального образования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Волосовское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 Волосовского муниципального района Ленинградской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за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год» </a:t>
            </a:r>
            <a:endParaRPr lang="en-US" sz="3100" dirty="0"/>
          </a:p>
          <a:p>
            <a:pPr marL="0" indent="0" algn="ctr">
              <a:buNone/>
            </a:pPr>
            <a:endParaRPr lang="ru-RU" sz="3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endParaRPr lang="ru-RU" sz="4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  <a:p>
            <a:pPr marL="0" indent="0" algn="ctr">
              <a:buNone/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>
            <a:off x="8221926" y="0"/>
            <a:ext cx="929747" cy="11247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482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1"/>
            <a:ext cx="7683192" cy="78563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поступлений за 2024 год (млн. руб.)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79229142"/>
              </p:ext>
            </p:extLst>
          </p:nvPr>
        </p:nvGraphicFramePr>
        <p:xfrm>
          <a:off x="0" y="1052737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8277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88641"/>
            <a:ext cx="7623832" cy="864095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межбюджетных трансфертов в 2023-20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736076"/>
              </p:ext>
            </p:extLst>
          </p:nvPr>
        </p:nvGraphicFramePr>
        <p:xfrm>
          <a:off x="-1" y="1268759"/>
          <a:ext cx="9144002" cy="5043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5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5828">
                <a:tc rowSpan="2"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(факт)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67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67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91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470"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67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7" name="Picture 2"/>
          <p:cNvPicPr/>
          <p:nvPr/>
        </p:nvPicPr>
        <p:blipFill>
          <a:blip r:embed="rId2" cstate="print"/>
          <a:stretch/>
        </p:blipFill>
        <p:spPr>
          <a:xfrm>
            <a:off x="8063880" y="44624"/>
            <a:ext cx="1080120" cy="12241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3445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gradFill>
            <a:gsLst>
              <a:gs pos="0">
                <a:srgbClr val="FF00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бюджетов других уровней 2023- 2024 гг.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71460" y="1916832"/>
            <a:ext cx="13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289655"/>
              </p:ext>
            </p:extLst>
          </p:nvPr>
        </p:nvGraphicFramePr>
        <p:xfrm>
          <a:off x="0" y="908720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2"/>
          <p:cNvPicPr/>
          <p:nvPr/>
        </p:nvPicPr>
        <p:blipFill>
          <a:blip r:embed="rId3" cstate="print"/>
          <a:stretch/>
        </p:blipFill>
        <p:spPr>
          <a:xfrm>
            <a:off x="8088705" y="5395"/>
            <a:ext cx="1080120" cy="12241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340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92696"/>
          </a:xfr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3999" cy="6165304"/>
          </a:xfrm>
          <a:gradFill>
            <a:gsLst>
              <a:gs pos="0">
                <a:srgbClr val="FF00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являющими средствами финансирования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бюджета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производиться в очередном финансовом году за счет средств соответствующих бюджетов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расходов бюджета: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ведомствам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муниципальным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r>
              <a:rPr lang="ru-RU" sz="2400" b="1" dirty="0" err="1" smtClean="0"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endParaRPr lang="ru-RU" sz="2400" b="1" dirty="0"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168"/>
            <a:ext cx="3443183" cy="1671405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/>
        </p:spPr>
      </p:pic>
      <p:pic>
        <p:nvPicPr>
          <p:cNvPr id="8" name="Picture 2"/>
          <p:cNvPicPr/>
          <p:nvPr/>
        </p:nvPicPr>
        <p:blipFill>
          <a:blip r:embed="rId3" cstate="print"/>
          <a:stretch/>
        </p:blipFill>
        <p:spPr>
          <a:xfrm>
            <a:off x="8297521" y="0"/>
            <a:ext cx="846479" cy="9181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382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" y="116633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муниципального образования Волосовское городское поселение Волосовского муниципального района ЛО по расходам за 2024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832506"/>
              </p:ext>
            </p:extLst>
          </p:nvPr>
        </p:nvGraphicFramePr>
        <p:xfrm>
          <a:off x="0" y="872038"/>
          <a:ext cx="9143999" cy="5583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0100 Общегосударственные вопросы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0200 Национальная оборона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0300 Национальная безопасность и правоохранительная деятельность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0400 Национальная экономика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0500 Жилищно-Коммунальное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0700 Образование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0800 Культура, кинематография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1000 Социальная политика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1100 Физическая культура и спорт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бюджету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98,3%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47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028384" y="476673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55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454372"/>
              </p:ext>
            </p:extLst>
          </p:nvPr>
        </p:nvGraphicFramePr>
        <p:xfrm>
          <a:off x="0" y="-315416"/>
          <a:ext cx="914400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447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61" y="116723"/>
            <a:ext cx="7776864" cy="95960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расходной части бюджета по основным направлениям расходов в 2023- 2024 гг.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7" name="Picture 2"/>
          <p:cNvPicPr/>
          <p:nvPr/>
        </p:nvPicPr>
        <p:blipFill>
          <a:blip r:embed="rId2" cstate="print"/>
          <a:stretch/>
        </p:blipFill>
        <p:spPr>
          <a:xfrm>
            <a:off x="8244408" y="-9404"/>
            <a:ext cx="899592" cy="1098261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290476"/>
              </p:ext>
            </p:extLst>
          </p:nvPr>
        </p:nvGraphicFramePr>
        <p:xfrm>
          <a:off x="0" y="1076325"/>
          <a:ext cx="9144000" cy="516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55463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FF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8" y="141268"/>
            <a:ext cx="8235538" cy="55822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в программном формате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699495"/>
            <a:ext cx="1116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1200" dirty="0"/>
          </a:p>
        </p:txBody>
      </p:sp>
      <p:pic>
        <p:nvPicPr>
          <p:cNvPr id="7" name="Picture 2"/>
          <p:cNvPicPr/>
          <p:nvPr/>
        </p:nvPicPr>
        <p:blipFill>
          <a:blip r:embed="rId3" cstate="print"/>
          <a:stretch/>
        </p:blipFill>
        <p:spPr>
          <a:xfrm>
            <a:off x="8244408" y="-9404"/>
            <a:ext cx="899592" cy="985898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926580"/>
              </p:ext>
            </p:extLst>
          </p:nvPr>
        </p:nvGraphicFramePr>
        <p:xfrm>
          <a:off x="1" y="976494"/>
          <a:ext cx="9144000" cy="5508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>
                  <a:extLst>
                    <a:ext uri="{9D8B030D-6E8A-4147-A177-3AD203B41FA5}">
                      <a16:colId xmlns:a16="http://schemas.microsoft.com/office/drawing/2014/main" val="3084949461"/>
                    </a:ext>
                  </a:extLst>
                </a:gridCol>
                <a:gridCol w="3528393">
                  <a:extLst>
                    <a:ext uri="{9D8B030D-6E8A-4147-A177-3AD203B41FA5}">
                      <a16:colId xmlns:a16="http://schemas.microsoft.com/office/drawing/2014/main" val="720250735"/>
                    </a:ext>
                  </a:extLst>
                </a:gridCol>
                <a:gridCol w="1368150">
                  <a:extLst>
                    <a:ext uri="{9D8B030D-6E8A-4147-A177-3AD203B41FA5}">
                      <a16:colId xmlns:a16="http://schemas.microsoft.com/office/drawing/2014/main" val="239890929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23637550"/>
                    </a:ext>
                  </a:extLst>
                </a:gridCol>
                <a:gridCol w="1316221">
                  <a:extLst>
                    <a:ext uri="{9D8B030D-6E8A-4147-A177-3AD203B41FA5}">
                      <a16:colId xmlns:a16="http://schemas.microsoft.com/office/drawing/2014/main" val="2650415752"/>
                    </a:ext>
                  </a:extLst>
                </a:gridCol>
                <a:gridCol w="1311564">
                  <a:extLst>
                    <a:ext uri="{9D8B030D-6E8A-4147-A177-3AD203B41FA5}">
                      <a16:colId xmlns:a16="http://schemas.microsoft.com/office/drawing/2014/main" val="3951815393"/>
                    </a:ext>
                  </a:extLst>
                </a:gridCol>
              </a:tblGrid>
              <a:tr h="1369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indent="1060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2024г.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 в расходах %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 в расходах %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177600"/>
                  </a:ext>
                </a:extLst>
              </a:tr>
              <a:tr h="109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«Устойчивое развитие муниципального образования </a:t>
                      </a:r>
                      <a:r>
                        <a:rPr lang="ru-RU" sz="1400" b="1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Волосовское</a:t>
                      </a: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городское поселение Волосовского муниципального района»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147,7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>
                          <a:effectLst/>
                          <a:latin typeface="Times New Roman" panose="02020603050405020304" pitchFamily="18" charset="0"/>
                        </a:rPr>
                        <a:t>70,8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>
                          <a:effectLst/>
                          <a:latin typeface="Times New Roman" panose="02020603050405020304" pitchFamily="18" charset="0"/>
                        </a:rPr>
                        <a:t>145,5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kern="1200" baseline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71,0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215441"/>
                  </a:ext>
                </a:extLst>
              </a:tr>
              <a:tr h="1332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социальной сферы Волосовского городского поселения Волосовского муниципального района Ленинградской области»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>
                          <a:effectLst/>
                          <a:latin typeface="Times New Roman" panose="02020603050405020304" pitchFamily="18" charset="0"/>
                        </a:rPr>
                        <a:t>59,0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>
                          <a:effectLst/>
                          <a:latin typeface="Times New Roman" panose="02020603050405020304" pitchFamily="18" charset="0"/>
                        </a:rPr>
                        <a:t>28,3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>
                          <a:effectLst/>
                          <a:latin typeface="Times New Roman" panose="02020603050405020304" pitchFamily="18" charset="0"/>
                        </a:rPr>
                        <a:t>57,6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>
                          <a:effectLst/>
                          <a:latin typeface="Times New Roman" panose="02020603050405020304" pitchFamily="18" charset="0"/>
                        </a:rPr>
                        <a:t>28,1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98692"/>
                  </a:ext>
                </a:extLst>
              </a:tr>
              <a:tr h="990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«Безопасность Волосовского городского поселения Волосовского муниципального района Ленинградской области»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675260"/>
                  </a:ext>
                </a:extLst>
              </a:tr>
              <a:tr h="5440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</a:rPr>
                        <a:t>ИТОГО по муниципальным программам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>
                          <a:effectLst/>
                          <a:latin typeface="Times New Roman" panose="02020603050405020304" pitchFamily="18" charset="0"/>
                        </a:rPr>
                        <a:t>208,5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baseline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204,9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 anchor="b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533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478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69" y="116633"/>
            <a:ext cx="8229600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в расчете на 1-го жителя города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744092"/>
              </p:ext>
            </p:extLst>
          </p:nvPr>
        </p:nvGraphicFramePr>
        <p:xfrm>
          <a:off x="1" y="836712"/>
          <a:ext cx="9143999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7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</a:t>
                      </a:r>
                    </a:p>
                  </a:txBody>
                  <a:tcPr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0100 Общегосударственные вопросы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0,224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0,081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0200 Национальная оборона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0300 Национальная безопасность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правоохранительная деятельность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59405"/>
                  </a:ext>
                </a:extLst>
              </a:tr>
              <a:tr h="4454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0400 Национальная экономика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5,522</a:t>
                      </a: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2,598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4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0500 Жилищно-Коммунальное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7,063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4,550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9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0700 Образование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0,052</a:t>
                      </a: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0,042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4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0800 Культура, кинематография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4,628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4,041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1000 Социальная политика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0,036</a:t>
                      </a: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612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1100 Физическая культура и спорт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0,309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0,073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612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бюджету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18,055</a:t>
                      </a: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11,648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>
            <a:off x="8409112" y="-9404"/>
            <a:ext cx="734888" cy="9217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557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F0C6D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994122"/>
          </a:xfrm>
        </p:spPr>
        <p:txBody>
          <a:bodyPr anchor="ctr">
            <a:norm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темпов роста средней заработной платы по отдельным                                 категориям работников бюджетной сферы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                                                   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(руб.)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796090"/>
              </p:ext>
            </p:extLst>
          </p:nvPr>
        </p:nvGraphicFramePr>
        <p:xfrm>
          <a:off x="251520" y="1405721"/>
          <a:ext cx="8712969" cy="1490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0326">
                <a:tc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9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2021 г. 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исполнено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2022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исполнено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2023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исполнено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2024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исполнено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071">
                <a:tc>
                  <a:txBody>
                    <a:bodyPr/>
                    <a:lstStyle/>
                    <a:p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9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Средняя заработная плата работников культуры</a:t>
                      </a:r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9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43 719,78</a:t>
                      </a:r>
                    </a:p>
                  </a:txBody>
                  <a:tcPr>
                    <a:solidFill>
                      <a:srgbClr val="F29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46 711,66</a:t>
                      </a:r>
                    </a:p>
                  </a:txBody>
                  <a:tcPr>
                    <a:solidFill>
                      <a:srgbClr val="F29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50 400,82</a:t>
                      </a:r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9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61 320,0</a:t>
                      </a:r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9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9" name="Picture 2"/>
          <p:cNvPicPr/>
          <p:nvPr/>
        </p:nvPicPr>
        <p:blipFill>
          <a:blip r:embed="rId2" cstate="print"/>
          <a:stretch/>
        </p:blipFill>
        <p:spPr>
          <a:xfrm>
            <a:off x="8316416" y="-9768"/>
            <a:ext cx="827584" cy="9904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332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>
            <a:off x="8063880" y="-52947"/>
            <a:ext cx="1080120" cy="1224136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4664"/>
            <a:ext cx="3531403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27984" y="1700808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/>
              <a:t>Волосовское</a:t>
            </a:r>
            <a:r>
              <a:rPr lang="ru-RU" b="1" i="1" dirty="0"/>
              <a:t> городское поселение- </a:t>
            </a:r>
            <a:r>
              <a:rPr lang="ru-RU" dirty="0"/>
              <a:t>муниципальное образование в состав которого входят </a:t>
            </a:r>
            <a:r>
              <a:rPr lang="ru-RU" b="1" i="1" dirty="0"/>
              <a:t>г. Волосово, д. </a:t>
            </a:r>
            <a:r>
              <a:rPr lang="ru-RU" b="1" i="1" dirty="0" err="1"/>
              <a:t>Лагоново</a:t>
            </a:r>
            <a:r>
              <a:rPr lang="ru-RU" dirty="0"/>
              <a:t>.</a:t>
            </a:r>
          </a:p>
          <a:p>
            <a:endParaRPr lang="ru-RU" dirty="0"/>
          </a:p>
          <a:p>
            <a:pPr algn="just"/>
            <a:r>
              <a:rPr lang="ru-RU" b="1" i="1" dirty="0"/>
              <a:t>г</a:t>
            </a:r>
            <a:r>
              <a:rPr lang="ru-RU" b="1" i="1" dirty="0" smtClean="0"/>
              <a:t>. </a:t>
            </a:r>
            <a:r>
              <a:rPr lang="ru-RU" b="1" i="1" dirty="0"/>
              <a:t>Волосово </a:t>
            </a:r>
            <a:r>
              <a:rPr lang="ru-RU" dirty="0"/>
              <a:t>– административный центр Волосовского </a:t>
            </a:r>
            <a:r>
              <a:rPr lang="ru-RU" dirty="0" smtClean="0"/>
              <a:t>района, расположен </a:t>
            </a:r>
            <a:r>
              <a:rPr lang="ru-RU" dirty="0"/>
              <a:t>в центральной части Волосовского района Ленинградской области в 72 км к юго-западу от </a:t>
            </a:r>
            <a:r>
              <a:rPr lang="ru-RU" b="1" dirty="0"/>
              <a:t>Санкт-Петербурга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Количество депутатов – </a:t>
            </a:r>
            <a:r>
              <a:rPr lang="ru-RU" dirty="0" smtClean="0"/>
              <a:t>16 </a:t>
            </a:r>
            <a:r>
              <a:rPr lang="ru-RU" dirty="0"/>
              <a:t>человек.</a:t>
            </a:r>
          </a:p>
          <a:p>
            <a:endParaRPr lang="ru-RU" dirty="0"/>
          </a:p>
          <a:p>
            <a:r>
              <a:rPr lang="ru-RU" dirty="0"/>
              <a:t>Территория поселения: 800 га </a:t>
            </a:r>
          </a:p>
          <a:p>
            <a:endParaRPr lang="ru-RU" dirty="0"/>
          </a:p>
          <a:p>
            <a:r>
              <a:rPr lang="ru-RU" dirty="0"/>
              <a:t>Население : 11, </a:t>
            </a:r>
            <a:r>
              <a:rPr lang="ru-RU" dirty="0" smtClean="0"/>
              <a:t>552 </a:t>
            </a:r>
            <a:r>
              <a:rPr lang="ru-RU" dirty="0"/>
              <a:t>тыс. человек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156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flip="none" rotWithShape="1">
          <a:gsLst>
            <a:gs pos="55000">
              <a:srgbClr val="F0C6D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120680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Бюджет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разрабатывается в целях ознакомления граждан с основными положениями решения об утверждении отчета об исполнении бюджета в доступной форме для широкого круга заинтересованных пользователей.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описание объемов исполнения доходов, расходов бюджета и их структуру, приоритетные направления расходования бюджетных средств, объемы средств бюджета, направляемых на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социально-значимых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в сфере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хозяйства,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 коммунального хозяйства и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за 2024 год.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Разработчиками презентации является бюджетный сектор Комитета по городскому хозяйству администрации Волосовского муниципального района Ленинградской области.</a:t>
            </a:r>
          </a:p>
          <a:p>
            <a:pPr marL="0" indent="0" algn="just">
              <a:buNone/>
            </a:pPr>
            <a:endParaRPr lang="ru-RU" sz="1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">
              <a:spcBef>
                <a:spcPts val="0"/>
              </a:spcBef>
              <a:buNone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бюджетного сектора-главный бухгалтер: 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ЗОЛОТОВА ТАТЬЯНА НИКОЛАЕВНА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Ленинградская область, г. Волосово, пр. Вингиссара,д.57</a:t>
            </a:r>
          </a:p>
          <a:p>
            <a:pPr marL="0" lvl="0" indent="0" fontAlgn="b">
              <a:spcBef>
                <a:spcPts val="0"/>
              </a:spcBef>
              <a:buNone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(факс)  8(813 73)24-538 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volosovo-adm@mail.ru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8-00 до 17-00   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пн,вт,ср,чт,пт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 с 12-00 до 13-00   Выходные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сб,вс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 размещена на официальном сайте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Волосовского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Волосовского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ЛЕНИНГРАДСКОЙ ОБЛАСТИ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466D5-4684-485F-A2A8-A7189E0508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 cstate="print"/>
          <a:stretch/>
        </p:blipFill>
        <p:spPr>
          <a:xfrm>
            <a:off x="8460432" y="-9768"/>
            <a:ext cx="683568" cy="7741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9699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F0C6D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1857364"/>
            <a:ext cx="80724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algn="ctr"/>
            <a:r>
              <a:rPr lang="ru-RU" sz="6000" b="1" i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6000" b="1" i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753" y="0"/>
            <a:ext cx="829128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2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Picture 2"/>
          <p:cNvPicPr/>
          <p:nvPr/>
        </p:nvPicPr>
        <p:blipFill>
          <a:blip r:embed="rId2" cstate="print"/>
          <a:stretch/>
        </p:blipFill>
        <p:spPr>
          <a:xfrm>
            <a:off x="8316417" y="-9404"/>
            <a:ext cx="827584" cy="106214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56" y="591066"/>
            <a:ext cx="7925487" cy="56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25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1"/>
            <a:ext cx="7884368" cy="1181141"/>
          </a:xfrm>
          <a:solidFill>
            <a:srgbClr val="92D050"/>
          </a:solidFill>
        </p:spPr>
        <p:txBody>
          <a:bodyPr anchor="t"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муниципального образования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 Волосовского муниципального района Ленинградской области за 20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год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945838"/>
              </p:ext>
            </p:extLst>
          </p:nvPr>
        </p:nvGraphicFramePr>
        <p:xfrm>
          <a:off x="0" y="1772816"/>
          <a:ext cx="9144001" cy="384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5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44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226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Дефицит(-), профицит(+)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016"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01.01.2025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Утвержденные бюджетные назначения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.01.20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Утвержденные бюджетные назначения</a:t>
                      </a:r>
                    </a:p>
                    <a:p>
                      <a:pPr marL="0" algn="ctr" defTabSz="914400" rtl="0" eaLnBrk="1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01.01.2025 г.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2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191,0</a:t>
                      </a:r>
                    </a:p>
                  </a:txBody>
                  <a:tcPr marL="82323" marR="82323">
                    <a:gradFill>
                      <a:gsLst>
                        <a:gs pos="55000">
                          <a:srgbClr val="FF00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gradFill>
                      <a:gsLst>
                        <a:gs pos="55000">
                          <a:srgbClr val="FF00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gradFill>
                      <a:gsLst>
                        <a:gs pos="55000">
                          <a:srgbClr val="FF00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gradFill>
                      <a:gsLst>
                        <a:gs pos="55000">
                          <a:srgbClr val="FF00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gradFill>
                      <a:gsLst>
                        <a:gs pos="55000">
                          <a:srgbClr val="FF00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gradFill>
                      <a:gsLst>
                        <a:gs pos="55000">
                          <a:srgbClr val="FF00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55000">
                          <a:srgbClr val="FF00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55000">
                          <a:srgbClr val="FF00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87972" y="1412776"/>
            <a:ext cx="1788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(млн. руб.)</a:t>
            </a:r>
            <a:endParaRPr lang="ru-RU" sz="1200" dirty="0"/>
          </a:p>
        </p:txBody>
      </p:sp>
      <p:pic>
        <p:nvPicPr>
          <p:cNvPr id="8" name="Picture 2"/>
          <p:cNvPicPr/>
          <p:nvPr/>
        </p:nvPicPr>
        <p:blipFill>
          <a:blip r:embed="rId2" cstate="print"/>
          <a:stretch/>
        </p:blipFill>
        <p:spPr>
          <a:xfrm>
            <a:off x="8063880" y="-9404"/>
            <a:ext cx="1080120" cy="12241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6967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3448"/>
            <a:ext cx="8063880" cy="181818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поступающие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униципального образования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Волосовского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Ленинградской области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237540"/>
              </p:ext>
            </p:extLst>
          </p:nvPr>
        </p:nvGraphicFramePr>
        <p:xfrm>
          <a:off x="0" y="1214732"/>
          <a:ext cx="9144000" cy="5094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3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67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90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совокупный доход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800" dirty="0"/>
                    </a:p>
                  </a:txBody>
                  <a:tcPr>
                    <a:gradFill>
                      <a:gsLst>
                        <a:gs pos="55000">
                          <a:srgbClr val="FF00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 , арендная плата за землю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земельных участков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2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55000">
                          <a:srgbClr val="FF00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</a:p>
                  </a:txBody>
                  <a:tcPr>
                    <a:gradFill>
                      <a:gsLst>
                        <a:gs pos="55000">
                          <a:srgbClr val="FF00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>
            <a:off x="8063880" y="-9404"/>
            <a:ext cx="1080120" cy="12241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345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083"/>
            <a:ext cx="9137939" cy="1210950"/>
          </a:xfrm>
          <a:solidFill>
            <a:srgbClr val="FF66FF"/>
          </a:solidFill>
        </p:spPr>
        <p:txBody>
          <a:bodyPr anchor="t"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муниципального образования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Ленинградской области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/>
          <p:cNvPicPr/>
          <p:nvPr/>
        </p:nvPicPr>
        <p:blipFill>
          <a:blip r:embed="rId3" cstate="print"/>
          <a:stretch/>
        </p:blipFill>
        <p:spPr>
          <a:xfrm>
            <a:off x="8063880" y="-9404"/>
            <a:ext cx="1080120" cy="1224136"/>
          </a:xfrm>
          <a:prstGeom prst="rect">
            <a:avLst/>
          </a:prstGeom>
          <a:ln>
            <a:noFill/>
          </a:ln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96430198"/>
              </p:ext>
            </p:extLst>
          </p:nvPr>
        </p:nvGraphicFramePr>
        <p:xfrm>
          <a:off x="-6063" y="1213033"/>
          <a:ext cx="4412778" cy="524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41748"/>
              </p:ext>
            </p:extLst>
          </p:nvPr>
        </p:nvGraphicFramePr>
        <p:xfrm>
          <a:off x="4427709" y="1225549"/>
          <a:ext cx="4731223" cy="523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59941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930955" cy="9807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доходной части муниципального образования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Ленинградской области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>
            <a:off x="8063880" y="-9404"/>
            <a:ext cx="1080120" cy="1224136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967539"/>
              </p:ext>
            </p:extLst>
          </p:nvPr>
        </p:nvGraphicFramePr>
        <p:xfrm>
          <a:off x="0" y="1124744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4421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14808" cy="7489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НДФЛ, поступивший в бюджет в 20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году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1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56767" y="1069242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(млн. руб.)</a:t>
            </a:r>
            <a:endParaRPr lang="ru-RU" sz="1600" dirty="0"/>
          </a:p>
        </p:txBody>
      </p:sp>
      <p:pic>
        <p:nvPicPr>
          <p:cNvPr id="12" name="Picture 2"/>
          <p:cNvPicPr/>
          <p:nvPr/>
        </p:nvPicPr>
        <p:blipFill>
          <a:blip r:embed="rId2" cstate="print"/>
          <a:stretch/>
        </p:blipFill>
        <p:spPr>
          <a:xfrm>
            <a:off x="8063880" y="-9404"/>
            <a:ext cx="1080120" cy="1224136"/>
          </a:xfrm>
          <a:prstGeom prst="rect">
            <a:avLst/>
          </a:prstGeom>
          <a:ln>
            <a:noFill/>
          </a:ln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18457125"/>
              </p:ext>
            </p:extLst>
          </p:nvPr>
        </p:nvGraphicFramePr>
        <p:xfrm>
          <a:off x="0" y="1453457"/>
          <a:ext cx="9144000" cy="481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0928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1"/>
            <a:ext cx="7822704" cy="93610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муниципального образования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 Волосовского муниципального района Ленинградской области     по налоговым и неналоговым доходам в 20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году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1362785"/>
            <a:ext cx="1245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pic>
        <p:nvPicPr>
          <p:cNvPr id="8" name="Picture 2"/>
          <p:cNvPicPr/>
          <p:nvPr/>
        </p:nvPicPr>
        <p:blipFill>
          <a:blip r:embed="rId3" cstate="print"/>
          <a:stretch/>
        </p:blipFill>
        <p:spPr>
          <a:xfrm>
            <a:off x="8063880" y="-9404"/>
            <a:ext cx="1080120" cy="1224136"/>
          </a:xfrm>
          <a:prstGeom prst="rect">
            <a:avLst/>
          </a:prstGeom>
          <a:ln>
            <a:noFill/>
          </a:ln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518321"/>
              </p:ext>
            </p:extLst>
          </p:nvPr>
        </p:nvGraphicFramePr>
        <p:xfrm>
          <a:off x="0" y="1701339"/>
          <a:ext cx="9144000" cy="4596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36580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21620</TotalTime>
  <Words>886</Words>
  <Application>Microsoft Office PowerPoint</Application>
  <PresentationFormat>Экран (4:3)</PresentationFormat>
  <Paragraphs>361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Исполнение бюджета муниципального образования Волосовское городское поселение Волосовского муниципального района Ленинградской области за 2024 год </vt:lpstr>
      <vt:lpstr> Доходы, поступающие в бюджет  муниципального образования Волосовское городское поселение Волосовского муниципального района Ленинградской области  </vt:lpstr>
      <vt:lpstr>Доходы муниципального образования Волосовское городское  поселение Волосовского муниципального района  Ленинградской области в соответствии со структурой</vt:lpstr>
      <vt:lpstr>Динамика доходной части муниципального образования Волосовское городское поселение Волосовского муниципального района Ленинградской области</vt:lpstr>
      <vt:lpstr>НДФЛ, поступивший в бюджет в 2024 году  </vt:lpstr>
      <vt:lpstr>Исполнение бюджета муниципального образования Волосовское городское поселение Волосовского муниципального района Ленинградской области     по налоговым и неналоговым доходам в 2024 году</vt:lpstr>
      <vt:lpstr>Структура налоговых и неналоговых поступлений за 2024 год (млн. руб.) </vt:lpstr>
      <vt:lpstr>Анализ поступления межбюджетных трансфертов в 2023-2024 годах</vt:lpstr>
      <vt:lpstr>Динамика безвозмездных поступлений  из бюджетов других уровней 2023- 2024 гг.  </vt:lpstr>
      <vt:lpstr>РАСХОДЫ БЮДЖЕТА </vt:lpstr>
      <vt:lpstr>Исполнение бюджета муниципального образования Волосовское городское поселение Волосовского муниципального района ЛО по расходам за 2024 год</vt:lpstr>
      <vt:lpstr>Презентация PowerPoint</vt:lpstr>
      <vt:lpstr>Динамика исполнения расходной части бюджета по основным направлениям расходов в 2023- 2024 гг.</vt:lpstr>
      <vt:lpstr>Структура расходов бюджета в программном формате</vt:lpstr>
      <vt:lpstr>Объем расходов бюджета в расчете на 1-го жителя города                                                                                                                         (тыс. рублей)</vt:lpstr>
      <vt:lpstr>Динамика темпов роста средней заработной платы по отдельным                                 категориям работников бюджетной сферы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(руб.)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бюджета  муниципального образования Волосовский район  Ленинградской области  на 2015 год  и на плановый период  2016 и 2017 годов</dc:title>
  <dc:creator>А.В.Добротворский</dc:creator>
  <cp:lastModifiedBy>Elena-PC</cp:lastModifiedBy>
  <cp:revision>850</cp:revision>
  <cp:lastPrinted>2021-03-30T09:03:06Z</cp:lastPrinted>
  <dcterms:created xsi:type="dcterms:W3CDTF">2014-11-26T05:32:22Z</dcterms:created>
  <dcterms:modified xsi:type="dcterms:W3CDTF">2025-02-13T13:43:46Z</dcterms:modified>
</cp:coreProperties>
</file>