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1" r:id="rId16"/>
    <p:sldId id="282" r:id="rId17"/>
    <p:sldId id="283" r:id="rId18"/>
    <p:sldId id="28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7" r:id="rId29"/>
    <p:sldId id="285" r:id="rId30"/>
    <p:sldId id="278" r:id="rId31"/>
    <p:sldId id="280" r:id="rId3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lang="en-US" sz="1175" b="1" strike="noStrike" spc="-1">
                <a:solidFill>
                  <a:srgbClr val="000000"/>
                </a:solidFill>
                <a:latin typeface="Arial Cyr"/>
                <a:ea typeface="Arial Cyr"/>
              </a:defRPr>
            </a:pPr>
            <a:r>
              <a:rPr sz="2400" b="1" strike="noStrike" spc="-1" dirty="0">
                <a:solidFill>
                  <a:schemeClr val="tx1"/>
                </a:solidFill>
                <a:latin typeface="Arial Cyr"/>
                <a:ea typeface="Arial Cyr"/>
              </a:rPr>
              <a:t>СТРУКТУРА СОБСТВЕННЫХ ДОХОДОВ 
БЮДЖЕТА ВОЛОСОВСКОГО ГОРОДСКОГО ПОСЕЛЕНИЯ 
В РАЗРЕЗЕ ДОХОДОВ </a:t>
            </a:r>
            <a:r>
              <a:rPr sz="2400" b="1" strike="noStrike" spc="-1">
                <a:solidFill>
                  <a:schemeClr val="tx1"/>
                </a:solidFill>
                <a:latin typeface="Arial Cyr"/>
                <a:ea typeface="Arial Cyr"/>
              </a:rPr>
              <a:t>НА </a:t>
            </a:r>
            <a:r>
              <a:rPr sz="2400" b="1" strike="noStrike" spc="-1" smtClean="0">
                <a:solidFill>
                  <a:schemeClr val="tx1"/>
                </a:solidFill>
                <a:latin typeface="Arial Cyr"/>
                <a:ea typeface="Arial Cyr"/>
              </a:rPr>
              <a:t>2021 </a:t>
            </a:r>
            <a:r>
              <a:rPr sz="2400" b="1" strike="noStrike" spc="-1" dirty="0" err="1">
                <a:solidFill>
                  <a:schemeClr val="tx1"/>
                </a:solidFill>
                <a:latin typeface="Arial Cyr"/>
                <a:ea typeface="Arial Cyr"/>
              </a:rPr>
              <a:t>год</a:t>
            </a:r>
            <a:r>
              <a:rPr sz="2400" b="1" strike="noStrike" spc="-1" dirty="0">
                <a:solidFill>
                  <a:schemeClr val="tx1"/>
                </a:solidFill>
                <a:latin typeface="Arial Cyr"/>
                <a:ea typeface="Arial Cyr"/>
              </a:rPr>
              <a:t> </a:t>
            </a:r>
          </a:p>
        </c:rich>
      </c:tx>
      <c:layout>
        <c:manualLayout>
          <c:xMode val="edge"/>
          <c:yMode val="edge"/>
          <c:x val="0.16965879564702196"/>
          <c:y val="2.2600127462109963E-2"/>
        </c:manualLayout>
      </c:layout>
      <c:spPr>
        <a:noFill/>
        <a:ln w="25560">
          <a:noFill/>
        </a:ln>
      </c:spPr>
    </c:title>
    <c:view3D>
      <c:perspective val="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263648816124193"/>
          <c:y val="0.42555860915282701"/>
          <c:w val="0.472539299458613"/>
          <c:h val="0.3092962122117337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600">
              <a:solidFill>
                <a:srgbClr val="000000"/>
              </a:solidFill>
              <a:round/>
            </a:ln>
          </c:spPr>
          <c:dPt>
            <c:idx val="0"/>
            <c:spPr>
              <a:solidFill>
                <a:srgbClr val="A5B592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1"/>
            <c:spPr>
              <a:solidFill>
                <a:srgbClr val="993366"/>
              </a:solidFill>
              <a:ln w="12600">
                <a:solidFill>
                  <a:srgbClr val="000000"/>
                </a:solidFill>
                <a:round/>
              </a:ln>
            </c:spPr>
          </c:dPt>
          <c:dLbls>
            <c:txPr>
              <a:bodyPr/>
              <a:lstStyle/>
              <a:p>
                <a:pPr>
                  <a:defRPr lang="en-US" sz="1600" b="1" strike="noStrike" spc="-1">
                    <a:solidFill>
                      <a:srgbClr val="000000"/>
                    </a:solidFill>
                    <a:latin typeface="Arial Cyr"/>
                    <a:ea typeface="Arial Cyr"/>
                  </a:defRPr>
                </a:pPr>
                <a:endParaRPr lang="ru-RU"/>
              </a:p>
            </c:txPr>
            <c:dLblPos val="bestFit"/>
            <c:showCatName val="1"/>
            <c:showPercent val="1"/>
          </c:dLbls>
          <c:cat>
            <c:strRef>
              <c:f>categories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45128000</c:v>
                </c:pt>
                <c:pt idx="1">
                  <c:v>22743600</c:v>
                </c:pt>
              </c:numCache>
            </c:numRef>
          </c:val>
        </c:ser>
      </c:pie3DChart>
    </c:plotArea>
    <c:plotVisOnly val="1"/>
    <c:dispBlanksAs val="zero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12600">
          <a:solidFill>
            <a:srgbClr val="FFFFFF"/>
          </a:solidFill>
          <a:round/>
        </a:ln>
      </c:spPr>
    </c:floor>
    <c:sideWall>
      <c:spPr>
        <a:blipFill rotWithShape="0">
          <a:blip xmlns:r="http://schemas.openxmlformats.org/officeDocument/2006/relationships" r:embed="rId1"/>
          <a:stretch>
            <a:fillRect/>
          </a:stretch>
        </a:blipFill>
        <a:ln w="12600">
          <a:solidFill>
            <a:srgbClr val="D092A7"/>
          </a:solidFill>
          <a:round/>
        </a:ln>
      </c:spPr>
    </c:sideWall>
    <c:backWall>
      <c:spPr>
        <a:blipFill rotWithShape="0">
          <a:blip xmlns:r="http://schemas.openxmlformats.org/officeDocument/2006/relationships" r:embed="rId1"/>
          <a:stretch>
            <a:fillRect/>
          </a:stretch>
        </a:blipFill>
        <a:ln w="12600">
          <a:solidFill>
            <a:srgbClr val="D092A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23610473128157997"/>
          <c:y val="3.2902467685076466E-2"/>
          <c:w val="0.75270687052956353"/>
          <c:h val="0.5575058754406579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A5B592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i="0" u="none" strike="noStrike" baseline="0" dirty="0" smtClean="0"/>
                      <a:t>24 055 700</a:t>
                    </a:r>
                    <a:endParaRPr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i="0" u="none" strike="noStrike" baseline="0" dirty="0" smtClean="0"/>
                      <a:t>543 200</a:t>
                    </a:r>
                    <a:endParaRPr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i="0" u="none" strike="noStrike" baseline="0" dirty="0" smtClean="0"/>
                      <a:t>54 261 400</a:t>
                    </a:r>
                    <a:endParaRPr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 strike="noStrike" spc="-1">
                    <a:solidFill>
                      <a:srgbClr val="FFFF00"/>
                    </a:solidFill>
                    <a:latin typeface="Constantia"/>
                    <a:ea typeface="DejaVu Sans"/>
                  </a:defRPr>
                </a:pPr>
                <a:endParaRPr lang="ru-RU"/>
              </a:p>
            </c:txPr>
            <c:showVal val="1"/>
          </c:dLbls>
          <c:cat>
            <c:strRef>
              <c:f>categories</c:f>
              <c:strCache>
                <c:ptCount val="4"/>
                <c:pt idx="0">
                  <c:v>ДОТАЦИИ </c:v>
                </c:pt>
                <c:pt idx="1">
                  <c:v>СУБВЕНЦИИ </c:v>
                </c:pt>
                <c:pt idx="2">
                  <c:v>СУБСИДИИ ИЗ ОБЛАСТНОГО БЮДЖЕТА</c:v>
                </c:pt>
                <c:pt idx="3">
                  <c:v>МБТ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20071200</c:v>
                </c:pt>
                <c:pt idx="1">
                  <c:v>562800</c:v>
                </c:pt>
                <c:pt idx="2">
                  <c:v>39181130</c:v>
                </c:pt>
                <c:pt idx="3">
                  <c:v>450000</c:v>
                </c:pt>
              </c:numCache>
            </c:numRef>
          </c:val>
        </c:ser>
        <c:shape val="box"/>
        <c:axId val="149148800"/>
        <c:axId val="149150336"/>
        <c:axId val="0"/>
      </c:bar3DChart>
      <c:catAx>
        <c:axId val="149148800"/>
        <c:scaling>
          <c:orientation val="minMax"/>
        </c:scaling>
        <c:axPos val="b"/>
        <c:numFmt formatCode="dd/mm/yyyy" sourceLinked="1"/>
        <c:tickLblPos val="nextTo"/>
        <c:spPr>
          <a:ln w="12600">
            <a:solidFill>
              <a:srgbClr val="FFFFFF"/>
            </a:solidFill>
            <a:round/>
          </a:ln>
        </c:spPr>
        <c:txPr>
          <a:bodyPr/>
          <a:lstStyle/>
          <a:p>
            <a:pPr>
              <a:defRPr lang="en-US" sz="1000" b="1" strike="noStrike" spc="-1">
                <a:solidFill>
                  <a:srgbClr val="FFFFFF"/>
                </a:solidFill>
                <a:latin typeface="Constantia"/>
                <a:ea typeface="DejaVu Sans"/>
              </a:defRPr>
            </a:pPr>
            <a:endParaRPr lang="ru-RU"/>
          </a:p>
        </c:txPr>
        <c:crossAx val="149150336"/>
        <c:crosses val="autoZero"/>
        <c:auto val="1"/>
        <c:lblAlgn val="ctr"/>
        <c:lblOffset val="100"/>
      </c:catAx>
      <c:valAx>
        <c:axId val="149150336"/>
        <c:scaling>
          <c:orientation val="minMax"/>
        </c:scaling>
        <c:axPos val="l"/>
        <c:majorGridlines>
          <c:spPr>
            <a:ln w="12600">
              <a:solidFill>
                <a:srgbClr val="FFFFFF"/>
              </a:solidFill>
              <a:round/>
            </a:ln>
          </c:spPr>
        </c:majorGridlines>
        <c:numFmt formatCode="#,##0.00" sourceLinked="0"/>
        <c:tickLblPos val="nextTo"/>
        <c:spPr>
          <a:ln w="12600">
            <a:solidFill>
              <a:srgbClr val="FFFFFF"/>
            </a:solidFill>
            <a:round/>
          </a:ln>
        </c:spPr>
        <c:txPr>
          <a:bodyPr/>
          <a:lstStyle/>
          <a:p>
            <a:pPr>
              <a:defRPr lang="en-US" sz="1000" b="1" strike="noStrike" spc="-1">
                <a:solidFill>
                  <a:srgbClr val="FFFFFF"/>
                </a:solidFill>
                <a:latin typeface="Constantia"/>
                <a:ea typeface="DejaVu Sans"/>
              </a:defRPr>
            </a:pPr>
            <a:endParaRPr lang="ru-RU"/>
          </a:p>
        </c:txPr>
        <c:crossAx val="149148800"/>
        <c:crosses val="autoZero"/>
        <c:crossBetween val="between"/>
      </c:valAx>
    </c:plotArea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lang="en-US" sz="1400" b="1" strike="noStrike" spc="-1">
                <a:solidFill>
                  <a:srgbClr val="000000"/>
                </a:solidFill>
                <a:latin typeface="Constantia"/>
                <a:ea typeface="DejaVu Sans"/>
              </a:defRPr>
            </a:pPr>
            <a:r>
              <a:rPr sz="1800" b="1" strike="noStrike" spc="-1" dirty="0">
                <a:solidFill>
                  <a:schemeClr val="tx1"/>
                </a:solidFill>
                <a:latin typeface="Constantia"/>
                <a:ea typeface="DejaVu Sans"/>
              </a:rPr>
              <a:t>СТРУКТУРА  БЕЗВОЗМЕДНЫХ ПОСТУПЛЕНИЙ В БЮДЖЕТ ВОЛОСОВСКОГО ГОРОДСКОГО ПОСЕЛЕНИЯ В </a:t>
            </a:r>
            <a:r>
              <a:rPr sz="28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2021</a:t>
            </a:r>
            <a:r>
              <a:rPr sz="18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1800" b="1" strike="noStrike" spc="-1" dirty="0">
                <a:solidFill>
                  <a:schemeClr val="tx1"/>
                </a:solidFill>
                <a:latin typeface="Constantia"/>
                <a:ea typeface="DejaVu Sans"/>
              </a:rPr>
              <a:t>ГОДУ В РАЗРЕЗЕ </a:t>
            </a:r>
            <a:r>
              <a:rPr lang="ru-RU" sz="18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18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БЮДЖЕТОВ</a:t>
            </a:r>
            <a:endParaRPr sz="1800" b="1" strike="noStrike" spc="-1" dirty="0">
              <a:solidFill>
                <a:schemeClr val="tx1"/>
              </a:solidFill>
              <a:latin typeface="Constantia"/>
              <a:ea typeface="DejaVu Sans"/>
            </a:endParaRPr>
          </a:p>
        </c:rich>
      </c:tx>
      <c:layout/>
      <c:spPr>
        <a:noFill/>
        <a:ln>
          <a:noFill/>
        </a:ln>
      </c:spPr>
    </c:title>
    <c:view3D>
      <c:rotX val="30"/>
      <c:perspective val="3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1.0239938224030729E-2"/>
          <c:y val="0.16498407538744422"/>
          <c:w val="0.67771850490451591"/>
          <c:h val="0.77246667323351736"/>
        </c:manualLayout>
      </c:layout>
      <c:pie3DChart>
        <c:varyColors val="1"/>
        <c:ser>
          <c:idx val="0"/>
          <c:order val="0"/>
          <c:spPr>
            <a:solidFill>
              <a:srgbClr val="A5B592"/>
            </a:solidFill>
            <a:ln>
              <a:noFill/>
            </a:ln>
          </c:spPr>
          <c:explosion val="26"/>
          <c:dPt>
            <c:idx val="1"/>
            <c:spPr>
              <a:solidFill>
                <a:srgbClr val="F3A447"/>
              </a:solidFill>
              <a:ln>
                <a:noFill/>
              </a:ln>
            </c:spPr>
          </c:dPt>
          <c:dPt>
            <c:idx val="2"/>
            <c:spPr>
              <a:solidFill>
                <a:srgbClr val="E7BC29"/>
              </a:solidFill>
              <a:ln>
                <a:noFill/>
              </a:ln>
            </c:spPr>
          </c:dPt>
          <c:cat>
            <c:strRef>
              <c:f>categories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РАЙОННЫЙ БЮДЖЕТ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727800</c:v>
                </c:pt>
                <c:pt idx="1">
                  <c:v>37279900</c:v>
                </c:pt>
                <c:pt idx="2">
                  <c:v>779998.76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lang="en-US" sz="1400" b="0" strike="noStrike" spc="-1" baseline="0">
                <a:solidFill>
                  <a:srgbClr val="000000"/>
                </a:solidFill>
                <a:latin typeface="Constantia"/>
                <a:ea typeface="DejaVu San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en-US" sz="1400" b="0" strike="noStrike" spc="-1" baseline="0">
                <a:solidFill>
                  <a:srgbClr val="000000"/>
                </a:solidFill>
                <a:latin typeface="Constantia"/>
                <a:ea typeface="DejaVu San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en-US" sz="1400" b="0" strike="noStrike" spc="-1" baseline="0">
                <a:solidFill>
                  <a:srgbClr val="000000"/>
                </a:solidFill>
                <a:latin typeface="Constantia"/>
                <a:ea typeface="DejaVu San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764630796931064"/>
          <c:y val="0.23198162789045004"/>
          <c:w val="0.209283372209183"/>
          <c:h val="0.35890926173958276"/>
        </c:manualLayout>
      </c:layout>
      <c:spPr>
        <a:noFill/>
        <a:ln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Constantia"/>
              <a:ea typeface="DejaVu San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000000"/>
                </a:solidFill>
                <a:latin typeface="Constantia"/>
                <a:ea typeface="DejaVu Sans"/>
              </a:defRPr>
            </a:pPr>
            <a:r>
              <a:rPr sz="2000" b="1" strike="noStrike" spc="-1" dirty="0" err="1" smtClean="0">
                <a:solidFill>
                  <a:schemeClr val="tx1"/>
                </a:solidFill>
                <a:latin typeface="Constantia"/>
                <a:ea typeface="DejaVu Sans"/>
              </a:rPr>
              <a:t>Структура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err="1" smtClean="0">
                <a:solidFill>
                  <a:schemeClr val="tx1"/>
                </a:solidFill>
                <a:latin typeface="Constantia"/>
                <a:ea typeface="DejaVu Sans"/>
              </a:rPr>
              <a:t>собственных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err="1" smtClean="0">
                <a:solidFill>
                  <a:schemeClr val="tx1"/>
                </a:solidFill>
                <a:latin typeface="Constantia"/>
                <a:ea typeface="DejaVu Sans"/>
              </a:rPr>
              <a:t>доходов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err="1">
                <a:solidFill>
                  <a:schemeClr val="tx1"/>
                </a:solidFill>
                <a:latin typeface="Constantia"/>
                <a:ea typeface="DejaVu Sans"/>
              </a:rPr>
              <a:t>бюджета</a:t>
            </a:r>
            <a:r>
              <a:rPr sz="2000" b="1" strike="noStrike" spc="-1" dirty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err="1" smtClean="0">
                <a:solidFill>
                  <a:schemeClr val="tx1"/>
                </a:solidFill>
                <a:latin typeface="Constantia"/>
                <a:ea typeface="DejaVu Sans"/>
              </a:rPr>
              <a:t>Волосовского</a:t>
            </a:r>
            <a:r>
              <a:rPr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err="1">
                <a:solidFill>
                  <a:schemeClr val="tx1"/>
                </a:solidFill>
                <a:latin typeface="Constantia"/>
                <a:ea typeface="DejaVu Sans"/>
              </a:rPr>
              <a:t>городского</a:t>
            </a:r>
            <a:r>
              <a:rPr sz="2000" b="1" strike="noStrike" spc="-1" dirty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onstantia"/>
                <a:ea typeface="DejaVu Sans"/>
              </a:rPr>
              <a:t> </a:t>
            </a:r>
            <a:r>
              <a:rPr sz="2000" b="1" strike="noStrike" spc="-1" dirty="0" err="1" smtClean="0">
                <a:solidFill>
                  <a:schemeClr val="tx1"/>
                </a:solidFill>
                <a:latin typeface="Constantia"/>
                <a:ea typeface="DejaVu Sans"/>
              </a:rPr>
              <a:t>поселения</a:t>
            </a:r>
            <a:endParaRPr sz="2000" b="1" strike="noStrike" spc="-1" dirty="0">
              <a:solidFill>
                <a:schemeClr val="tx1"/>
              </a:solidFill>
              <a:latin typeface="Constantia"/>
              <a:ea typeface="DejaVu Sans"/>
            </a:endParaRPr>
          </a:p>
        </c:rich>
      </c:tx>
      <c:layout>
        <c:manualLayout>
          <c:xMode val="edge"/>
          <c:yMode val="edge"/>
          <c:x val="9.5131552754954246E-2"/>
          <c:y val="3.490615545629077E-4"/>
        </c:manualLayout>
      </c:layout>
      <c:spPr>
        <a:noFill/>
        <a:ln>
          <a:noFill/>
        </a:ln>
      </c:spPr>
    </c:title>
    <c:view3D>
      <c:rotX val="30"/>
      <c:perspective val="3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6454390697610571"/>
          <c:y val="0.17226619577111363"/>
          <c:w val="0.8139770941015777"/>
          <c:h val="0.74809147914536001"/>
        </c:manualLayout>
      </c:layout>
      <c:pie3DChart>
        <c:varyColors val="1"/>
        <c:ser>
          <c:idx val="0"/>
          <c:order val="0"/>
          <c:spPr>
            <a:solidFill>
              <a:srgbClr val="A5B592"/>
            </a:solidFill>
            <a:ln>
              <a:noFill/>
            </a:ln>
          </c:spPr>
          <c:dPt>
            <c:idx val="0"/>
            <c:spPr>
              <a:solidFill>
                <a:srgbClr val="92A182"/>
              </a:solidFill>
              <a:ln>
                <a:noFill/>
              </a:ln>
            </c:spPr>
          </c:dPt>
          <c:dPt>
            <c:idx val="1"/>
            <c:spPr>
              <a:solidFill>
                <a:srgbClr val="D8923F"/>
              </a:solidFill>
              <a:ln>
                <a:noFill/>
              </a:ln>
            </c:spPr>
          </c:dPt>
          <c:dPt>
            <c:idx val="2"/>
            <c:spPr>
              <a:solidFill>
                <a:srgbClr val="CDA724"/>
              </a:solidFill>
              <a:ln>
                <a:noFill/>
              </a:ln>
            </c:spPr>
          </c:dPt>
          <c:dPt>
            <c:idx val="3"/>
            <c:explosion val="6"/>
            <c:spPr>
              <a:solidFill>
                <a:srgbClr val="B98294"/>
              </a:solidFill>
              <a:ln>
                <a:noFill/>
              </a:ln>
            </c:spPr>
          </c:dPt>
          <c:dPt>
            <c:idx val="4"/>
            <c:spPr>
              <a:solidFill>
                <a:srgbClr val="8A76AB"/>
              </a:solidFill>
              <a:ln>
                <a:noFill/>
              </a:ln>
            </c:spPr>
          </c:dPt>
          <c:dPt>
            <c:idx val="5"/>
            <c:spPr>
              <a:solidFill>
                <a:srgbClr val="728CAC"/>
              </a:solidFill>
              <a:ln>
                <a:noFill/>
              </a:ln>
            </c:spPr>
          </c:dPt>
          <c:dPt>
            <c:idx val="6"/>
            <c:spPr>
              <a:solidFill>
                <a:srgbClr val="BFC9B3"/>
              </a:solidFill>
              <a:ln>
                <a:noFill/>
              </a:ln>
            </c:spPr>
          </c:dPt>
          <c:dPt>
            <c:idx val="7"/>
            <c:spPr>
              <a:solidFill>
                <a:srgbClr val="F5BE91"/>
              </a:solidFill>
              <a:ln>
                <a:noFill/>
              </a:ln>
            </c:spPr>
          </c:dPt>
          <c:dPt>
            <c:idx val="8"/>
            <c:spPr>
              <a:solidFill>
                <a:srgbClr val="ECCE8A"/>
              </a:solidFill>
              <a:ln>
                <a:noFill/>
              </a:ln>
            </c:spPr>
          </c:dPt>
          <c:dPt>
            <c:idx val="9"/>
            <c:spPr>
              <a:solidFill>
                <a:srgbClr val="DCB3C0"/>
              </a:solidFill>
              <a:ln>
                <a:noFill/>
              </a:ln>
            </c:spPr>
          </c:dPt>
          <c:dPt>
            <c:idx val="10"/>
            <c:spPr>
              <a:solidFill>
                <a:srgbClr val="B9ACD0"/>
              </a:solidFill>
              <a:ln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t>НАЛОГ НА ДОХОДЫ ФИЗИЧЕСКИХ ЛИЦ</a:t>
                    </a:r>
                    <a:r>
                      <a:rPr/>
                      <a:t>
</a:t>
                    </a:r>
                    <a:r>
                      <a:rPr lang="ru-RU" smtClean="0"/>
                      <a:t>44,1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3.0177637404501596E-2"/>
                  <c:y val="-5.4502149468634202E-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2013815956563233"/>
                  <c:y val="-0.30474726692546494"/>
                </c:manualLayout>
              </c:layout>
              <c:tx>
                <c:rich>
                  <a:bodyPr/>
                  <a:lstStyle/>
                  <a:p>
                    <a:r>
                      <a:t>ЗЕМЕЛЬНЫЙ НАЛОГ</a:t>
                    </a:r>
                    <a:r>
                      <a:rPr/>
                      <a:t>
</a:t>
                    </a:r>
                    <a:r>
                      <a:rPr lang="ru-RU" dirty="0" smtClean="0"/>
                      <a:t>19,1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1.6861095666618666E-3"/>
                  <c:y val="-0.11843640676274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-1.0946455660578126E-2"/>
                  <c:y val="5.4453751428859082E-2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7.4949805399394484E-2"/>
                  <c:y val="-9.8830286391305144E-3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lang="en-US" sz="1400" b="0" strike="noStrike" spc="-1" baseline="0">
                    <a:solidFill>
                      <a:srgbClr val="000000"/>
                    </a:solidFill>
                    <a:latin typeface="Constantia"/>
                    <a:ea typeface="DejaVu Sans"/>
                  </a:defRPr>
                </a:pPr>
                <a:endParaRPr lang="ru-RU"/>
              </a:p>
            </c:txPr>
            <c:dLblPos val="bestFit"/>
            <c:showCatName val="1"/>
            <c:showPercent val="1"/>
          </c:dLbls>
          <c:cat>
            <c:strRef>
              <c:f>categories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ЕДИНЫЙ СЕЛЬСКОХОЗЯЙТВЕННЫЙ НАЛОГ</c:v>
                </c:pt>
                <c:pt idx="5">
                  <c:v>АРЕНДНАЯ ПЛАТА ЗА ЗЕМЛЮ</c:v>
                </c:pt>
                <c:pt idx="6">
                  <c:v>ДОХОДЫ ОТ СДАЧИ В АРЕНДУ ИМУЩЕСТВА</c:v>
                </c:pt>
                <c:pt idx="7">
                  <c:v>ПРОЧИЕ ДОХОДЫ ОТ ИСПОЛЬЗОВАНИЯ ИМУЩЕСТВА</c:v>
                </c:pt>
                <c:pt idx="8">
                  <c:v>ДОХОДЫ ОТ ОКАЗАНИЯ ПЛАТНЫХ УСЛУГ</c:v>
                </c:pt>
                <c:pt idx="9">
                  <c:v>ДОХОДЫ ОТ РЕАЛИЗАЦИИ ИМУЩЕСТВА</c:v>
                </c:pt>
                <c:pt idx="10">
                  <c:v>ДОХОДЫ ОТ ПРОДАЖИ ЗЕМЕЛЬНЫХ УЧАСТКОВ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28550000</c:v>
                </c:pt>
                <c:pt idx="1">
                  <c:v>1527000</c:v>
                </c:pt>
                <c:pt idx="2">
                  <c:v>1400000</c:v>
                </c:pt>
                <c:pt idx="3">
                  <c:v>13450000</c:v>
                </c:pt>
                <c:pt idx="4">
                  <c:v>201000</c:v>
                </c:pt>
                <c:pt idx="5">
                  <c:v>2350000</c:v>
                </c:pt>
                <c:pt idx="6">
                  <c:v>7743000</c:v>
                </c:pt>
                <c:pt idx="7">
                  <c:v>2435000</c:v>
                </c:pt>
                <c:pt idx="8">
                  <c:v>7100000</c:v>
                </c:pt>
                <c:pt idx="9">
                  <c:v>1500000</c:v>
                </c:pt>
                <c:pt idx="10">
                  <c:v>100000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lang="en-US" sz="1175" b="1" strike="noStrike" spc="-1">
                <a:solidFill>
                  <a:srgbClr val="000000"/>
                </a:solidFill>
                <a:latin typeface="Arial Cyr"/>
                <a:ea typeface="Arial Cyr"/>
              </a:defRPr>
            </a:pPr>
            <a:r>
              <a:rPr sz="2000" b="1" strike="noStrike" spc="-1" dirty="0">
                <a:solidFill>
                  <a:schemeClr val="tx1"/>
                </a:solidFill>
                <a:latin typeface="Arial Cyr"/>
                <a:ea typeface="Arial Cyr"/>
              </a:rPr>
              <a:t>СТРУКТУРА РАСХОДОВ БЮДЖЕТА 
ВОЛОСОВСКОГО ГОРОДСКОГО ПОСЕЛЕНИЯ
 </a:t>
            </a:r>
            <a:r>
              <a:rPr sz="2000" b="1" strike="noStrike" spc="-1" err="1">
                <a:solidFill>
                  <a:schemeClr val="tx1"/>
                </a:solidFill>
                <a:latin typeface="Arial Cyr"/>
                <a:ea typeface="Arial Cyr"/>
              </a:rPr>
              <a:t>на</a:t>
            </a:r>
            <a:r>
              <a:rPr sz="2000" b="1" strike="noStrike" spc="-1">
                <a:solidFill>
                  <a:schemeClr val="tx1"/>
                </a:solidFill>
                <a:latin typeface="Arial Cyr"/>
                <a:ea typeface="Arial Cyr"/>
              </a:rPr>
              <a:t> </a:t>
            </a:r>
            <a:r>
              <a:rPr sz="2000" b="1" strike="noStrike" spc="-1" smtClean="0">
                <a:solidFill>
                  <a:schemeClr val="tx1"/>
                </a:solidFill>
                <a:latin typeface="Arial Cyr"/>
                <a:ea typeface="Arial Cyr"/>
              </a:rPr>
              <a:t>2021 </a:t>
            </a:r>
            <a:r>
              <a:rPr sz="2000" b="1" strike="noStrike" spc="-1" dirty="0">
                <a:solidFill>
                  <a:schemeClr val="tx1"/>
                </a:solidFill>
                <a:latin typeface="Arial Cyr"/>
                <a:ea typeface="Arial Cyr"/>
              </a:rPr>
              <a:t>ГОД</a:t>
            </a:r>
          </a:p>
        </c:rich>
      </c:tx>
      <c:layout>
        <c:manualLayout>
          <c:xMode val="edge"/>
          <c:yMode val="edge"/>
          <c:x val="0.31016670579948402"/>
          <c:y val="2.0528026458345193E-2"/>
        </c:manualLayout>
      </c:layout>
      <c:spPr>
        <a:noFill/>
        <a:ln w="25560">
          <a:noFill/>
        </a:ln>
      </c:spPr>
    </c:title>
    <c:view3D>
      <c:perspective val="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28433904672458299"/>
          <c:y val="0.43753207504134151"/>
          <c:w val="0.43118773689330231"/>
          <c:h val="0.2836859211951873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600">
              <a:solidFill>
                <a:srgbClr val="000000"/>
              </a:solidFill>
              <a:round/>
            </a:ln>
          </c:spPr>
          <c:explosion val="25"/>
          <c:dPt>
            <c:idx val="0"/>
            <c:spPr>
              <a:solidFill>
                <a:srgbClr val="92A182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1"/>
            <c:spPr>
              <a:solidFill>
                <a:srgbClr val="993366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2"/>
            <c:spPr>
              <a:solidFill>
                <a:srgbClr val="FFFFCC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3"/>
            <c:spPr>
              <a:solidFill>
                <a:srgbClr val="CCFFFF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4"/>
            <c:spPr>
              <a:solidFill>
                <a:srgbClr val="660066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5"/>
            <c:spPr>
              <a:solidFill>
                <a:srgbClr val="FF8080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6"/>
            <c:spPr>
              <a:solidFill>
                <a:srgbClr val="0066CC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7"/>
            <c:spPr>
              <a:solidFill>
                <a:srgbClr val="CCCCFF"/>
              </a:solidFill>
              <a:ln w="12600">
                <a:solidFill>
                  <a:srgbClr val="000000"/>
                </a:solidFill>
                <a:round/>
              </a:ln>
            </c:spPr>
          </c:dPt>
          <c:dPt>
            <c:idx val="8"/>
            <c:spPr>
              <a:solidFill>
                <a:srgbClr val="000080"/>
              </a:solidFill>
              <a:ln w="12600">
                <a:solidFill>
                  <a:srgbClr val="000000"/>
                </a:solidFill>
                <a:round/>
              </a:ln>
            </c:spPr>
          </c:dPt>
          <c:dLbls>
            <c:dLbl>
              <c:idx val="0"/>
              <c:layout>
                <c:manualLayout>
                  <c:x val="-5.8829302625902656E-2"/>
                  <c:y val="-0.13695834152561076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ОБЩЕГОСУДАРСТВ</a:t>
                    </a:r>
                    <a:r>
                      <a:rPr lang="ru-RU" dirty="0" smtClean="0"/>
                      <a:t>   </a:t>
                    </a:r>
                    <a:r>
                      <a:rPr dirty="0" smtClean="0"/>
                      <a:t>ЕННЫЕ </a:t>
                    </a:r>
                    <a:r>
                      <a:rPr dirty="0"/>
                      <a:t>ВОПРОСЫ
</a:t>
                    </a:r>
                    <a:r>
                      <a:rPr dirty="0" smtClean="0"/>
                      <a:t>11.5%</a:t>
                    </a:r>
                    <a:endParaRPr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t>НАЦИОНАЛЬНАЯ БЕЗОПАСНОСТЬ И ПРАВООХРАНИТЕЛЬНАЯ ДЕЯТЕЛЬНОСТЬ</a:t>
                    </a:r>
                    <a:r>
                      <a:rPr/>
                      <a:t>
</a:t>
                    </a:r>
                    <a:r>
                      <a:rPr smtClean="0"/>
                      <a:t>0.5%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1.4925450472921041E-3"/>
                  <c:y val="7.5078199009777108E-2"/>
                </c:manualLayout>
              </c:layout>
              <c:tx>
                <c:rich>
                  <a:bodyPr/>
                  <a:lstStyle/>
                  <a:p>
                    <a:r>
                      <a:t>НАЦИОНАЛЬНАЯ ЭКОНОМИКА</a:t>
                    </a:r>
                    <a:r>
                      <a:rPr/>
                      <a:t>
</a:t>
                    </a:r>
                    <a:r>
                      <a:rPr smtClean="0"/>
                      <a:t>11.2%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t>ЖИЛИЩНО-КОММУНАЛЬНОЕ ХОЗЯЙСТВО</a:t>
                    </a:r>
                    <a:r>
                      <a:rPr/>
                      <a:t>
</a:t>
                    </a:r>
                    <a:r>
                      <a:rPr smtClean="0"/>
                      <a:t>50%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1.21370887849351E-2"/>
                  <c:y val="-3.1404722326487576E-2"/>
                </c:manualLayout>
              </c:layout>
              <c:tx>
                <c:rich>
                  <a:bodyPr/>
                  <a:lstStyle/>
                  <a:p>
                    <a:r>
                      <a:t>КУЛЬТУРА</a:t>
                    </a:r>
                    <a:r>
                      <a:rPr/>
                      <a:t>
</a:t>
                    </a:r>
                    <a:r>
                      <a:rPr smtClean="0"/>
                      <a:t>25.5%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0.11518132035675292"/>
                  <c:y val="-9.2619949833473367E-2"/>
                </c:manualLayout>
              </c:layout>
              <c:tx>
                <c:rich>
                  <a:bodyPr/>
                  <a:lstStyle/>
                  <a:p>
                    <a:r>
                      <a:t>ФИЗИЧЕСКАЯ КУЛЬТУРА И СПОРТ</a:t>
                    </a:r>
                    <a:r>
                      <a:rPr/>
                      <a:t>
</a:t>
                    </a:r>
                    <a:r>
                      <a:rPr smtClean="0"/>
                      <a:t>0.5</a:t>
                    </a:r>
                    <a:r>
                      <a:rPr baseline="0" smtClean="0"/>
                      <a:t> 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lang="en-US" sz="1400" b="1" strike="noStrike" spc="-1">
                    <a:solidFill>
                      <a:srgbClr val="000000"/>
                    </a:solidFill>
                    <a:latin typeface="Arial Cyr"/>
                    <a:ea typeface="Arial Cyr"/>
                  </a:defRPr>
                </a:pPr>
                <a:endParaRPr lang="ru-RU"/>
              </a:p>
            </c:txPr>
            <c:dLblPos val="bestFit"/>
            <c:showCatName val="1"/>
            <c:showPercent val="1"/>
          </c:dLbls>
          <c:cat>
            <c:strRef>
              <c:f>categories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17065000</c:v>
                </c:pt>
                <c:pt idx="1">
                  <c:v>562800</c:v>
                </c:pt>
                <c:pt idx="2">
                  <c:v>1100000</c:v>
                </c:pt>
                <c:pt idx="3">
                  <c:v>17636730</c:v>
                </c:pt>
                <c:pt idx="4">
                  <c:v>60172713</c:v>
                </c:pt>
                <c:pt idx="5">
                  <c:v>461700</c:v>
                </c:pt>
                <c:pt idx="6">
                  <c:v>36679787</c:v>
                </c:pt>
                <c:pt idx="7">
                  <c:v>358000</c:v>
                </c:pt>
                <c:pt idx="8">
                  <c:v>800000</c:v>
                </c:pt>
              </c:numCache>
            </c:numRef>
          </c:val>
        </c:ser>
      </c:pie3DChart>
    </c:plotArea>
    <c:plotVisOnly val="1"/>
    <c:dispBlanksAs val="zero"/>
  </c:chart>
  <c:spPr>
    <a:noFill/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2A589AF-332D-4181-B955-57D67E1782FA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2A589AF-332D-4181-B955-57D67E1782FA}" type="slidenum">
              <a:rPr lang="ru-RU" sz="1400" b="0" strike="noStrike" spc="-1" smtClean="0">
                <a:latin typeface="Times New Roman"/>
              </a:rPr>
              <a:pPr algn="r"/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1413" cy="3427413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1E998EC-348C-44B0-BB3A-32ADB03F619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708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4213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202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708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4213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95202" y="334693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95202" y="268129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202" y="334693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09708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524213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95202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09708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524213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95202" y="334693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95202" y="268129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09708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524213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95202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09708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524213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95202" y="334693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95202" y="268129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09708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524213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95202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09708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524213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202" y="2681299"/>
            <a:ext cx="8915108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202" y="507626"/>
            <a:ext cx="8915108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742950" y="4916880"/>
            <a:ext cx="8585168" cy="4320"/>
          </a:xfrm>
          <a:prstGeom prst="line">
            <a:avLst/>
          </a:prstGeom>
          <a:ln>
            <a:solidFill>
              <a:srgbClr val="E9E9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95202" y="707320"/>
            <a:ext cx="891481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6000">
              <a:srgbClr val="00FF00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55467" y="908720"/>
            <a:ext cx="9379598" cy="53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6600" b="1" strike="noStrike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Проект бюджета  </a:t>
            </a:r>
            <a:r>
              <a:rPr lang="ru-RU" sz="6600" b="1" strike="noStrike" dirty="0" err="1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Волосовского</a:t>
            </a:r>
            <a:r>
              <a:rPr lang="ru-RU" sz="6600" b="1" strike="noStrike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 городского поселения на </a:t>
            </a:r>
            <a:r>
              <a:rPr lang="ru-RU" sz="6600" b="1" strike="noStrike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2021 </a:t>
            </a:r>
            <a:r>
              <a:rPr lang="ru-RU" sz="6600" b="1" strike="noStrike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год и на плановый период </a:t>
            </a:r>
            <a:endParaRPr lang="ru-RU" sz="6600" b="1" strike="noStrike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6600" b="1" strike="noStrike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2022 </a:t>
            </a:r>
            <a:r>
              <a:rPr lang="ru-RU" sz="6600" b="1" strike="noStrike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– </a:t>
            </a:r>
            <a:r>
              <a:rPr lang="ru-RU" sz="6600" b="1" strike="noStrike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2023 </a:t>
            </a:r>
            <a:r>
              <a:rPr lang="ru-RU" sz="6600" b="1" strike="noStrike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DejaVu Sans"/>
              </a:rPr>
              <a:t>гг. </a:t>
            </a:r>
            <a:endParaRPr lang="ru-RU" sz="6600" b="1" strike="noStrike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3" cstate="print"/>
          <a:stretch/>
        </p:blipFill>
        <p:spPr>
          <a:xfrm>
            <a:off x="8053845" y="0"/>
            <a:ext cx="1753747" cy="270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Диаграмма 3"/>
          <p:cNvGraphicFramePr/>
          <p:nvPr/>
        </p:nvGraphicFramePr>
        <p:xfrm>
          <a:off x="389493" y="548680"/>
          <a:ext cx="8968343" cy="602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Диаграмма 18"/>
          <p:cNvGraphicFramePr/>
          <p:nvPr/>
        </p:nvGraphicFramePr>
        <p:xfrm>
          <a:off x="-1365702" y="1268760"/>
          <a:ext cx="10823703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8" name="CustomShape 1"/>
          <p:cNvSpPr/>
          <p:nvPr/>
        </p:nvSpPr>
        <p:spPr>
          <a:xfrm>
            <a:off x="850297" y="396721"/>
            <a:ext cx="8261078" cy="829543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СТРУКТУРА БЕЗВОЗМЕДНЫХ ПЕРЕЧИСЛЕНИЙ В БЮДЖЕТ ВОЛОСОВСКОГО ГОРОДСКОГО ПОСЕЛЕНИЯ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В</a:t>
            </a:r>
            <a:endParaRPr lang="en-US" sz="1400" b="0" strike="noStrike" spc="-1" dirty="0" smtClean="0">
              <a:solidFill>
                <a:srgbClr val="000000"/>
              </a:solidFill>
              <a:latin typeface="Times" pitchFamily="18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2021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 </a:t>
            </a:r>
            <a:r>
              <a:rPr lang="ru-RU" sz="1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ГОДУ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0512" y="1052736"/>
          <a:ext cx="8496944" cy="3810000"/>
        </p:xfrm>
        <a:graphic>
          <a:graphicData uri="http://schemas.openxmlformats.org/drawingml/2006/table">
            <a:tbl>
              <a:tblPr/>
              <a:tblGrid>
                <a:gridCol w="607510"/>
                <a:gridCol w="6089233"/>
                <a:gridCol w="1800201"/>
              </a:tblGrid>
              <a:tr h="2345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latin typeface="Times New Roman"/>
                        </a:rPr>
                        <a:t>Сумма</a:t>
                      </a:r>
                      <a:br>
                        <a:rPr lang="ru-RU" sz="1800" b="1" i="0" u="none" strike="noStrike">
                          <a:latin typeface="Times New Roman"/>
                        </a:rPr>
                      </a:br>
                      <a:r>
                        <a:rPr lang="ru-RU" sz="1800" b="1" i="0" u="none" strike="noStrike">
                          <a:latin typeface="Times New Roman"/>
                        </a:rPr>
                        <a:t>(рублей)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79 310 300,00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24 055 700,00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Дотации на выравнивание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бюджет-ной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обеспеченности бюджетам городских поселений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Волосовского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муниципального района Ленинградской области за счет средств областного бюджета Ленинградской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21 868 800,00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Дотации на выравнивание бюджетной обеспеченности бюджетам городских поселений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Волосовского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муниципального района Ленинградской области за счет районного фонда финансовой поддержки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2 186 900,00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2480" y="188640"/>
          <a:ext cx="9433048" cy="6370320"/>
        </p:xfrm>
        <a:graphic>
          <a:graphicData uri="http://schemas.openxmlformats.org/drawingml/2006/table">
            <a:tbl>
              <a:tblPr/>
              <a:tblGrid>
                <a:gridCol w="607510"/>
                <a:gridCol w="7025338"/>
                <a:gridCol w="1800200"/>
              </a:tblGrid>
              <a:tr h="220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latin typeface="Times New Roman"/>
                        </a:rPr>
                        <a:t>Суб</a:t>
                      </a:r>
                      <a:r>
                        <a:rPr lang="en-US" sz="1800" b="1" i="0" u="none" strike="noStrike" dirty="0">
                          <a:latin typeface="Times New Roman"/>
                        </a:rPr>
                        <a:t>c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идии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54 261 400,00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Субсидии бюджетам городских поселений Ленинградской области на поддержку деятельности молодежных общественных организаций, объединений, инициатив и развитие добровольческого (волонтерского) движения, содействию трудовой адаптации и занятости молодежи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209 500,00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Субсидии бюджетам городских поселений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36 400 000,00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Субсидии бюджетам городских поселений на обеспечение стимулирующих выплат работникам муниципальных учреждений культуры Ленинградской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6 322 700,00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580 800,00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Субсидия на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поддерж-ку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отрасли культуры (Комплектование книжных фондов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му-ниципальных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общедо-ступных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библиотек и государственных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цен-тральных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библиотек субъектов Российской Федерации) - средства областного бюджета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414 000,00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472" y="1676400"/>
          <a:ext cx="9433048" cy="5181600"/>
        </p:xfrm>
        <a:graphic>
          <a:graphicData uri="http://schemas.openxmlformats.org/drawingml/2006/table">
            <a:tbl>
              <a:tblPr/>
              <a:tblGrid>
                <a:gridCol w="607510"/>
                <a:gridCol w="7025338"/>
                <a:gridCol w="1800200"/>
              </a:tblGrid>
              <a:tr h="462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Субсидии бюджетам городских поселений на поддержку государственных программ субъектов Российской Федерации и муниципальных программ формирования современной городской среды - средства Федерального бюджета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1 890 472,54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Субсидии бюджетам городских поселений на поддержку государственных программ субъектов Российской Федерации и муниципальных программ формирования современной городской среды - средства  Областного бюджета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4 365 227,46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Субсидия бюджетам муниципальных образований Ленинградской области на поддержку развития общественной инфраструктуры муниципального значения в Ленинградской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1 860 000,00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Субсидия из областного бюджета Ленинградской области  на реализацию областного закона от 28.12.2019 года №147-оз «О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100 000,00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472" y="188640"/>
          <a:ext cx="9433048" cy="1371600"/>
        </p:xfrm>
        <a:graphic>
          <a:graphicData uri="http://schemas.openxmlformats.org/drawingml/2006/table">
            <a:tbl>
              <a:tblPr/>
              <a:tblGrid>
                <a:gridCol w="607510"/>
                <a:gridCol w="7025338"/>
                <a:gridCol w="1800200"/>
              </a:tblGrid>
              <a:tr h="462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 Narrow"/>
                        </a:rPr>
                        <a:t>Субсидии бюджетам городских поселений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области"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2 118 700,00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472" y="1412776"/>
          <a:ext cx="9433048" cy="3627120"/>
        </p:xfrm>
        <a:graphic>
          <a:graphicData uri="http://schemas.openxmlformats.org/drawingml/2006/table">
            <a:tbl>
              <a:tblPr/>
              <a:tblGrid>
                <a:gridCol w="607510"/>
                <a:gridCol w="7025338"/>
                <a:gridCol w="1800200"/>
              </a:tblGrid>
              <a:tr h="201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/>
                        </a:rPr>
                        <a:t>Субвенции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543 200,00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Субвенции бюджетам городских поселений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543 200,00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450 000,00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3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4.2.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Межбюджетные трансферты бюджету муниципального образования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Волосовское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городское поселение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Волосовского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муниципального района Ленинградской области на выполнение части полномочий по организации библиотечного обслуживания населения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межпоселенческой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библиотекой и комплектованию и обеспечению сохранности библиотечных фондов на территории </a:t>
                      </a:r>
                      <a:r>
                        <a:rPr lang="ru-RU" sz="2000" b="0" i="0" u="none" strike="noStrike" dirty="0" err="1">
                          <a:latin typeface="Arial Narrow"/>
                        </a:rPr>
                        <a:t>Волосовского</a:t>
                      </a:r>
                      <a:r>
                        <a:rPr lang="ru-RU" sz="2000" b="0" i="0" u="none" strike="noStrike" dirty="0">
                          <a:latin typeface="Arial Narrow"/>
                        </a:rPr>
                        <a:t> района Ленинградской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450 000,00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Chart 5"/>
          <p:cNvGraphicFramePr/>
          <p:nvPr/>
        </p:nvGraphicFramePr>
        <p:xfrm>
          <a:off x="760792" y="418680"/>
          <a:ext cx="8681693" cy="60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Диаграмма 13"/>
          <p:cNvGraphicFramePr/>
          <p:nvPr/>
        </p:nvGraphicFramePr>
        <p:xfrm>
          <a:off x="259448" y="0"/>
          <a:ext cx="9469395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6592" y="187200"/>
            <a:ext cx="9245633" cy="12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00" dirty="0">
                <a:latin typeface="Times New Roman"/>
                <a:ea typeface="DejaVu Sans"/>
              </a:rPr>
              <a:t>Формирование расходов -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r>
              <a:rPr sz="2000" dirty="0"/>
              <a:t/>
            </a:r>
            <a:br>
              <a:rPr sz="2000" dirty="0"/>
            </a:br>
            <a:r>
              <a:rPr lang="ru-RU" sz="3200" b="0" strike="noStrike" spc="-100" dirty="0">
                <a:latin typeface="Times New Roman"/>
                <a:ea typeface="DejaVu Sans"/>
              </a:rPr>
              <a:t>Как детализируются расходы?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16496" y="1988840"/>
            <a:ext cx="2347898" cy="118872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24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1800" b="0" strike="noStrike" spc="-1" dirty="0">
                <a:solidFill>
                  <a:srgbClr val="7C354D"/>
                </a:solidFill>
                <a:latin typeface="Times New Roman"/>
                <a:ea typeface="DejaVu Sans"/>
              </a:rPr>
              <a:t>Программные  расходы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728864" y="2132856"/>
            <a:ext cx="1702924" cy="934920"/>
          </a:xfrm>
          <a:prstGeom prst="notchedRightArrow">
            <a:avLst>
              <a:gd name="adj1" fmla="val 50000"/>
              <a:gd name="adj2" fmla="val 50000"/>
            </a:avLst>
          </a:prstGeom>
          <a:blipFill rotWithShape="0"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smtClean="0">
                <a:solidFill>
                  <a:srgbClr val="FFFFFF"/>
                </a:solidFill>
                <a:latin typeface="Constantia"/>
                <a:ea typeface="DejaVu Sans"/>
              </a:rPr>
              <a:t>3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onstantia"/>
                <a:ea typeface="DejaVu Sans"/>
              </a:rPr>
              <a:t>программы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537176" y="1988840"/>
            <a:ext cx="2378903" cy="1078920"/>
          </a:xfrm>
          <a:prstGeom prst="verticalScroll">
            <a:avLst>
              <a:gd name="adj" fmla="val 12500"/>
            </a:avLst>
          </a:prstGeom>
          <a:blipFill rotWithShape="0">
            <a:blip r:embed="rId3" cstate="print"/>
            <a:tile/>
          </a:blipFill>
          <a:ln>
            <a:solidFill>
              <a:srgbClr val="F1A041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Муниципальные</a:t>
            </a:r>
            <a:endParaRPr lang="ru-RU" sz="1800" b="0" strike="noStrike" spc="-1" dirty="0"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программы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560512" y="3573016"/>
            <a:ext cx="1914413" cy="104544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tile/>
          </a:blipFill>
          <a:ln>
            <a:solidFill>
              <a:srgbClr val="E6BA23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44D26"/>
                </a:solidFill>
                <a:latin typeface="Times New Roman"/>
                <a:ea typeface="DejaVu Sans"/>
              </a:rPr>
              <a:t>Направление</a:t>
            </a:r>
            <a:r>
              <a:rPr lang="ru-RU" sz="1800" b="0" strike="noStrike" spc="-1" dirty="0">
                <a:solidFill>
                  <a:srgbClr val="444D26"/>
                </a:solidFill>
                <a:latin typeface="Constantia"/>
                <a:ea typeface="DejaVu Sans"/>
              </a:rPr>
              <a:t> средств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3656856" y="3429000"/>
            <a:ext cx="1728192" cy="868408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onstantia"/>
                <a:ea typeface="DejaVu Sans"/>
              </a:rPr>
              <a:t>9 разделов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6609184" y="3212976"/>
            <a:ext cx="2280915" cy="131004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Функциональная структура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580320" y="4941000"/>
            <a:ext cx="2080260" cy="1222920"/>
          </a:xfrm>
          <a:prstGeom prst="horizontalScroll">
            <a:avLst>
              <a:gd name="adj" fmla="val 12500"/>
            </a:avLst>
          </a:prstGeom>
          <a:blipFill rotWithShape="0">
            <a:blip r:embed="rId2" cstate="print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Ведомственная структура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3849008" y="5096160"/>
            <a:ext cx="1752064" cy="9842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onstantia"/>
                <a:ea typeface="DejaVu Sans"/>
              </a:rPr>
              <a:t>ГРБС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6705563" y="4770360"/>
            <a:ext cx="2280915" cy="1298880"/>
          </a:xfrm>
          <a:prstGeom prst="flowChartAlternateProcess">
            <a:avLst/>
          </a:prstGeom>
          <a:blipFill rotWithShape="0">
            <a:blip r:embed="rId5" cstate="print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Главные</a:t>
            </a:r>
            <a:r>
              <a:rPr lang="ru-RU" sz="1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 распорядители бюджетных средств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68585" y="207360"/>
            <a:ext cx="8914523" cy="57348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00">
                <a:solidFill>
                  <a:srgbClr val="000000"/>
                </a:solidFill>
                <a:latin typeface="Times New Roman"/>
                <a:ea typeface="DejaVu Sans"/>
              </a:rPr>
              <a:t>Объем расходов бюджета Волосовского городского поселения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192" name="Table 2"/>
          <p:cNvGraphicFramePr/>
          <p:nvPr/>
        </p:nvGraphicFramePr>
        <p:xfrm>
          <a:off x="196853" y="829080"/>
          <a:ext cx="9613307" cy="5944440"/>
        </p:xfrm>
        <a:graphic>
          <a:graphicData uri="http://schemas.openxmlformats.org/drawingml/2006/table">
            <a:tbl>
              <a:tblPr/>
              <a:tblGrid>
                <a:gridCol w="4036067"/>
                <a:gridCol w="432048"/>
                <a:gridCol w="504056"/>
                <a:gridCol w="1584176"/>
                <a:gridCol w="1512168"/>
                <a:gridCol w="1544792"/>
              </a:tblGrid>
              <a:tr h="38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Рз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2020 г.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2022 г.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154 635 830,00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110 850 780,00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109 753 430,00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17 739 142,38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17 689 389,24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18 225 242,26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17 689 142,38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17 639 389,24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18 175 242,26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543 200,00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571 500,00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543 200,00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571 500,00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9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795 000,00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48368" y="738000"/>
            <a:ext cx="9343659" cy="59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/>
            </a:r>
            <a:br>
              <a:rPr dirty="0">
                <a:solidFill>
                  <a:srgbClr val="FFFF00"/>
                </a:solidFill>
              </a:rPr>
            </a:br>
            <a:r>
              <a:rPr lang="ru-RU" sz="2000" b="1" i="1" u="sng" strike="noStrike" cap="all" spc="-1" dirty="0">
                <a:solidFill>
                  <a:srgbClr val="FF0000"/>
                </a:solidFill>
                <a:latin typeface="Times New Roman"/>
                <a:ea typeface="DejaVu Sans"/>
              </a:rPr>
              <a:t>БЮДЖЕТ</a:t>
            </a:r>
            <a:r>
              <a:rPr lang="ru-RU" b="1" strike="noStrike" cap="all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cap="all" spc="-1" dirty="0">
                <a:solidFill>
                  <a:srgbClr val="FFFFFF"/>
                </a:solidFill>
                <a:latin typeface="Times New Roman"/>
                <a:ea typeface="DejaVu Sans"/>
              </a:rPr>
              <a:t>(</a:t>
            </a:r>
            <a:r>
              <a:rPr lang="ru-RU" sz="1400" b="0" strike="noStrike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от </a:t>
            </a:r>
            <a:r>
              <a:rPr lang="ru-RU" sz="1400" b="0" strike="noStrike" cap="all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старонормандского</a:t>
            </a:r>
            <a:r>
              <a:rPr lang="ru-RU" sz="1400" b="0" strike="noStrike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400" b="0" strike="noStrike" cap="all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bougette</a:t>
            </a:r>
            <a:r>
              <a:rPr lang="ru-RU" sz="1400" b="0" strike="noStrike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b="0" strike="noStrike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самоуправления</a:t>
            </a:r>
          </a:p>
          <a:p>
            <a:pPr>
              <a:lnSpc>
                <a:spcPct val="100000"/>
              </a:lnSpc>
            </a:pPr>
            <a:r>
              <a:rPr sz="1400" b="1" dirty="0"/>
              <a:t/>
            </a:r>
            <a:br>
              <a:rPr sz="1400" b="1" dirty="0"/>
            </a:br>
            <a:r>
              <a:rPr lang="ru-RU" sz="2000" b="1" i="1" u="sng" cap="all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ДОХОДЫ  - </a:t>
            </a:r>
            <a: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это п</a:t>
            </a:r>
            <a:r>
              <a:rPr lang="ru-RU" sz="1400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оступающие в бюджет денежные средства (налоги юридических и физических лиц, арендные платежи, поступление из других бюджетов РФ) </a:t>
            </a:r>
            <a: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sz="1400" dirty="0"/>
              <a:t/>
            </a:r>
            <a:br>
              <a:rPr sz="1400" dirty="0"/>
            </a:br>
            <a:r>
              <a:rPr lang="ru-RU" sz="2000" b="1" i="1" u="sng" cap="all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РАСХОДЫ - </a:t>
            </a:r>
            <a: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это </a:t>
            </a:r>
            <a:r>
              <a:rPr lang="ru-RU" sz="1400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(муниципальных) учреждений (образование, культура и другие) капитальное строительство и другие.</a:t>
            </a:r>
            <a:r>
              <a:rPr sz="1400" dirty="0"/>
              <a:t/>
            </a:r>
            <a:br>
              <a:rPr sz="1400" dirty="0"/>
            </a:br>
            <a:r>
              <a:rPr sz="1400" dirty="0"/>
              <a:t/>
            </a:r>
            <a:br>
              <a:rPr sz="1400" dirty="0"/>
            </a:br>
            <a:r>
              <a:rPr lang="ru-RU" sz="2000" b="1" i="1" u="sng" cap="all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ПРОФИЦИТ - </a:t>
            </a:r>
            <a:r>
              <a:rPr lang="ru-RU" sz="1400" b="1" cap="all" spc="-1" dirty="0" smtClean="0">
                <a:solidFill>
                  <a:srgbClr val="FFFF00"/>
                </a:solidFill>
                <a:latin typeface="Times New Roman"/>
              </a:rPr>
              <a:t>- </a:t>
            </a:r>
            <a: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превышение </a:t>
            </a:r>
            <a:r>
              <a:rPr lang="ru-RU" sz="1400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доходов над расходами образует положительный остаток бюджета </a:t>
            </a:r>
            <a: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если </a:t>
            </a:r>
            <a:r>
              <a:rPr lang="ru-RU" sz="1400" cap="all" spc="-1" dirty="0">
                <a:latin typeface="Times New Roman" pitchFamily="18" charset="0"/>
                <a:ea typeface="DejaVu Sans"/>
                <a:cs typeface="Times New Roman" pitchFamily="18" charset="0"/>
              </a:rPr>
              <a:t>расходная часть бюджета превышает доходную, то бюджет формируется </a:t>
            </a:r>
            <a:r>
              <a:rPr lang="ru-RU" sz="1400" cap="all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с </a:t>
            </a:r>
            <a:r>
              <a:rPr lang="ru-RU" sz="2000" b="1" i="1" u="sng" cap="all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ДЕФИЦИТОМ</a:t>
            </a:r>
            <a:r>
              <a:rPr sz="1400" dirty="0"/>
              <a:t/>
            </a:r>
            <a:br>
              <a:rPr sz="1400" dirty="0"/>
            </a:br>
            <a:endParaRPr lang="ru-RU" sz="1400" b="0" strike="noStrike" spc="-1" dirty="0">
              <a:latin typeface="Arial"/>
            </a:endParaRPr>
          </a:p>
        </p:txBody>
      </p:sp>
      <p:pic>
        <p:nvPicPr>
          <p:cNvPr id="162" name="Picture 11"/>
          <p:cNvPicPr/>
          <p:nvPr/>
        </p:nvPicPr>
        <p:blipFill>
          <a:blip r:embed="rId2" cstate="print"/>
          <a:stretch/>
        </p:blipFill>
        <p:spPr>
          <a:xfrm>
            <a:off x="447999" y="4941168"/>
            <a:ext cx="1942493" cy="151920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2671246" y="4653137"/>
            <a:ext cx="6611235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u="sng" cap="all" spc="-1" dirty="0">
                <a:solidFill>
                  <a:srgbClr val="FF0000"/>
                </a:solidFill>
                <a:latin typeface="Times New Roman"/>
                <a:ea typeface="DejaVu Sans"/>
              </a:rPr>
              <a:t>Сбалансированность бюджета по доходам и расходам – </a:t>
            </a:r>
            <a:r>
              <a:rPr lang="ru-RU" sz="2000" b="1" i="1" u="sng" cap="all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 основополагающее </a:t>
            </a:r>
            <a:r>
              <a:rPr lang="ru-RU" sz="2000" b="1" i="1" u="sng" cap="all" spc="-1" dirty="0">
                <a:solidFill>
                  <a:srgbClr val="FF0000"/>
                </a:solidFill>
                <a:latin typeface="Times New Roman"/>
                <a:ea typeface="DejaVu Sans"/>
              </a:rPr>
              <a:t>требование, предъявляемое к органам, составляющим и утверждающим  бюджет</a:t>
            </a:r>
          </a:p>
        </p:txBody>
      </p:sp>
      <p:sp>
        <p:nvSpPr>
          <p:cNvPr id="164" name="CustomShape 3"/>
          <p:cNvSpPr/>
          <p:nvPr/>
        </p:nvSpPr>
        <p:spPr>
          <a:xfrm>
            <a:off x="2712352" y="198360"/>
            <a:ext cx="4421138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latin typeface="Times New Roman"/>
                <a:ea typeface="DejaVu Sans"/>
              </a:rPr>
              <a:t>Что такое бюджет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Table 1"/>
          <p:cNvGraphicFramePr/>
          <p:nvPr/>
        </p:nvGraphicFramePr>
        <p:xfrm>
          <a:off x="19313" y="-24"/>
          <a:ext cx="9637485" cy="6887437"/>
        </p:xfrm>
        <a:graphic>
          <a:graphicData uri="http://schemas.openxmlformats.org/drawingml/2006/table">
            <a:tbl>
              <a:tblPr/>
              <a:tblGrid>
                <a:gridCol w="3997583"/>
                <a:gridCol w="360040"/>
                <a:gridCol w="288032"/>
                <a:gridCol w="1728192"/>
                <a:gridCol w="1586742"/>
                <a:gridCol w="1676896"/>
              </a:tblGrid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17 277 329,95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16 808 993,70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18 905 530,00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16 172 329,95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16 308 993,70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18 405 530,00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4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1 105 000,00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4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77 205 913,16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37 801 912,00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27 486 812,68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8 625 000,00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2 060 000,00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2 575 000,00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43 600 000,00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18 690 390,00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24 980 913,16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17 051 522,00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19 811 812,68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39 383 184,51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32 512 645,06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37 119 645,06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39 383 184,51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32 512 645,06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37 119 645,06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357 060,00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371 340,00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386 200,00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357 060,00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371 340,00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386 200,00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435" marR="6435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800 000,00</a:t>
                      </a:r>
                    </a:p>
                  </a:txBody>
                  <a:tcPr marL="7739" marR="7739" marT="9525" marB="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800 000,00</a:t>
                      </a:r>
                    </a:p>
                  </a:txBody>
                  <a:tcPr marL="7739" marR="7739" marT="9525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31180" y="185400"/>
            <a:ext cx="8914523" cy="1983960"/>
          </a:xfrm>
          <a:prstGeom prst="rect">
            <a:avLst/>
          </a:prstGeom>
          <a:solidFill>
            <a:srgbClr val="F3A447"/>
          </a:solidFill>
          <a:ln w="63360">
            <a:solidFill>
              <a:srgbClr val="FFFFFF"/>
            </a:solidFill>
            <a:round/>
          </a:ln>
          <a:effectLst>
            <a:outerShdw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00" dirty="0">
                <a:solidFill>
                  <a:srgbClr val="444D26"/>
                </a:solidFill>
                <a:latin typeface="Times New Roman"/>
                <a:ea typeface="DejaVu Sans"/>
              </a:rPr>
              <a:t>При формировании расходной части бюджета муниципального образования </a:t>
            </a:r>
            <a:r>
              <a:rPr lang="ru-RU" sz="2400" b="0" strike="noStrike" spc="-100" dirty="0" err="1">
                <a:solidFill>
                  <a:srgbClr val="444D26"/>
                </a:solidFill>
                <a:latin typeface="Times New Roman"/>
                <a:ea typeface="DejaVu Sans"/>
              </a:rPr>
              <a:t>Волосовского</a:t>
            </a:r>
            <a:r>
              <a:rPr lang="ru-RU" sz="2400" b="0" strike="noStrike" spc="-100" dirty="0">
                <a:solidFill>
                  <a:srgbClr val="444D26"/>
                </a:solidFill>
                <a:latin typeface="Times New Roman"/>
                <a:ea typeface="DejaVu Sans"/>
              </a:rPr>
              <a:t> городского поселения на </a:t>
            </a:r>
            <a:r>
              <a:rPr lang="ru-RU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202</a:t>
            </a:r>
            <a:r>
              <a:rPr lang="en-US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1</a:t>
            </a:r>
            <a:r>
              <a:rPr lang="ru-RU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 </a:t>
            </a:r>
            <a:r>
              <a:rPr lang="ru-RU" sz="2400" b="0" strike="noStrike" spc="-100" dirty="0">
                <a:solidFill>
                  <a:srgbClr val="444D26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202</a:t>
            </a:r>
            <a:r>
              <a:rPr lang="en-US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2</a:t>
            </a:r>
            <a:r>
              <a:rPr lang="ru-RU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-202</a:t>
            </a:r>
            <a:r>
              <a:rPr lang="en-US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3</a:t>
            </a:r>
            <a:r>
              <a:rPr lang="ru-RU" sz="2400" b="0" strike="noStrike" spc="-100" dirty="0" smtClean="0">
                <a:solidFill>
                  <a:srgbClr val="444D26"/>
                </a:solidFill>
                <a:latin typeface="Times New Roman"/>
                <a:ea typeface="DejaVu Sans"/>
              </a:rPr>
              <a:t>  </a:t>
            </a:r>
            <a:r>
              <a:rPr lang="ru-RU" sz="2400" b="0" strike="noStrike" spc="-100" dirty="0">
                <a:solidFill>
                  <a:srgbClr val="444D26"/>
                </a:solidFill>
                <a:latin typeface="Times New Roman"/>
                <a:ea typeface="DejaVu Sans"/>
              </a:rPr>
              <a:t>годов были определены следующие приоритеты: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95202" y="2324520"/>
            <a:ext cx="8914523" cy="880200"/>
          </a:xfrm>
          <a:prstGeom prst="rect">
            <a:avLst/>
          </a:prstGeom>
          <a:blipFill rotWithShape="0">
            <a:blip r:embed="rId2" cstate="print"/>
            <a:tile/>
          </a:blipFill>
          <a:ln w="12600">
            <a:solidFill>
              <a:srgbClr val="9C85C0"/>
            </a:solidFill>
            <a:round/>
          </a:ln>
          <a:effectLst>
            <a:outerShdw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74320" indent="-273240" algn="ctr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обязательств в сфере образования, культуры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501345" y="3283200"/>
            <a:ext cx="8977118" cy="85788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выплаты заработной платы работникам муниципальных учреждений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437580" y="4250880"/>
            <a:ext cx="9067500" cy="94824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реализации задач, поставленных в Указах Президента Российской Федерации от 12 мая 2012 года № 597 и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 07 мая 2018 года № 204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500760" y="5296680"/>
            <a:ext cx="8986770" cy="84996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мер сбалансированности местного бюджета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Диаграмма 1"/>
          <p:cNvGraphicFramePr/>
          <p:nvPr/>
        </p:nvGraphicFramePr>
        <p:xfrm>
          <a:off x="155467" y="0"/>
          <a:ext cx="9251333" cy="67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Table 1"/>
          <p:cNvGraphicFramePr/>
          <p:nvPr/>
        </p:nvGraphicFramePr>
        <p:xfrm>
          <a:off x="1195155" y="139320"/>
          <a:ext cx="7049835" cy="336804"/>
        </p:xfrm>
        <a:graphic>
          <a:graphicData uri="http://schemas.openxmlformats.org/drawingml/2006/table">
            <a:tbl>
              <a:tblPr/>
              <a:tblGrid>
                <a:gridCol w="7049835"/>
              </a:tblGrid>
              <a:tr h="29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Структура и динамика расходов бюджета Волосовского городского поселения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8555" marR="4855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8346" y="571481"/>
          <a:ext cx="9564209" cy="6189942"/>
        </p:xfrm>
        <a:graphic>
          <a:graphicData uri="http://schemas.openxmlformats.org/drawingml/2006/table">
            <a:tbl>
              <a:tblPr/>
              <a:tblGrid>
                <a:gridCol w="2057979"/>
                <a:gridCol w="404407"/>
                <a:gridCol w="1046124"/>
                <a:gridCol w="1224136"/>
                <a:gridCol w="432048"/>
                <a:gridCol w="1584176"/>
                <a:gridCol w="360040"/>
                <a:gridCol w="360040"/>
                <a:gridCol w="1138165"/>
                <a:gridCol w="505507"/>
                <a:gridCol w="451587"/>
              </a:tblGrid>
              <a:tr h="1847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Раз-дел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2020год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2021год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2022год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2023 год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бюджет с уточнением 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включено в проект бюджета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 % к 2020году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включено в проект бюджета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 % к 2020году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в % к 2021году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включено в проект бюджета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в % к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году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 % к 2022году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344 626 795,69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154 635 830,00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44,9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112 023 334,94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32,5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72,4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109 753 430,00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31,8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98,0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Расходы всего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344 626 795,69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154 635 830,00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44,9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109 023 334,94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31,6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104 253 430,00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30,3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95,6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97,3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95,0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16 759 736,00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17 739 142,38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105,8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17 689 389,24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105,5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99,7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18 225 242,26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108,7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103,0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4,9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17,5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534 300,00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543 200,00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571 500,00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107,0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latin typeface="Times New Roman"/>
                        </a:rPr>
                        <a:t>Нац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безопасность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и </a:t>
                      </a:r>
                      <a:r>
                        <a:rPr lang="ru-RU" sz="1200" b="1" i="0" u="none" strike="noStrike" dirty="0" err="1" smtClean="0">
                          <a:latin typeface="Times New Roman"/>
                        </a:rPr>
                        <a:t>правоохран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деятельность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1 249 700,00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830 000,00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66,4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795 000,00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63,6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95,8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830 000,00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66,4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104,4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36 063 924,33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17 277 329,95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47,9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16 808 993,70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46,6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97,3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18 905 530,00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52,4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112,5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15,4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18,1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250 637 770,57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77 205 913,16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30,8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37 801 912,00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15,1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49,0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27 486 812,68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72,7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72,7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49,9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34,7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26,4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418 400,00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119,5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119,5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119,5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37 804 964,79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39 383 184,51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104,2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33 685 200,00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89,1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85,5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37 119 645,06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98,2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110,2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25,5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32 512 645,1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35,6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358 000,00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357 060,00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99,7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371 340,00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103,7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104,0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386 200,00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107,9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104,0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Физ.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культура и спорт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3 000 000,00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5 500 000,00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уд. вес в расходах (всего) в %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2,7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5,0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149" marR="5149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44488" y="-243408"/>
            <a:ext cx="9001000" cy="72008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00" dirty="0">
                <a:solidFill>
                  <a:srgbClr val="000000"/>
                </a:solidFill>
                <a:latin typeface="Constantia"/>
                <a:ea typeface="DejaVu Sans"/>
              </a:rPr>
              <a:t>Параметры финансового обеспечения реализации муниципальных программ  </a:t>
            </a:r>
            <a:r>
              <a:rPr lang="ru-RU" sz="1400" b="1" strike="noStrike" spc="-100" dirty="0" err="1">
                <a:solidFill>
                  <a:srgbClr val="000000"/>
                </a:solidFill>
                <a:latin typeface="Constantia"/>
                <a:ea typeface="DejaVu Sans"/>
              </a:rPr>
              <a:t>Волосовского</a:t>
            </a:r>
            <a:r>
              <a:rPr lang="ru-RU" sz="1400" b="1" strike="noStrike" spc="-100" dirty="0">
                <a:solidFill>
                  <a:srgbClr val="000000"/>
                </a:solidFill>
                <a:latin typeface="Constantia"/>
                <a:ea typeface="DejaVu Sans"/>
              </a:rPr>
              <a:t> городского поселения в 2020-2022 гг.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304" y="500042"/>
          <a:ext cx="9849697" cy="5733574"/>
        </p:xfrm>
        <a:graphic>
          <a:graphicData uri="http://schemas.openxmlformats.org/drawingml/2006/table">
            <a:tbl>
              <a:tblPr/>
              <a:tblGrid>
                <a:gridCol w="2520432"/>
                <a:gridCol w="1368152"/>
                <a:gridCol w="504056"/>
                <a:gridCol w="1368152"/>
                <a:gridCol w="504056"/>
                <a:gridCol w="1296144"/>
                <a:gridCol w="504056"/>
                <a:gridCol w="1285087"/>
                <a:gridCol w="499562"/>
              </a:tblGrid>
              <a:tr h="115599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бюджет с уточнением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%% к общему объему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%% к общему объему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%% к общему объему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%% к общему объему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Расходы бюджета, всего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344 626 795,69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154 635 830,00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110 850 780,00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109 753 430,00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Расходы на реализацию муниципальных программ, всего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327 574 759,69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95,1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136 496 427,62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88,3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89 668 550,76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80,9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86 091 987,74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 по направлениям: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«Устойчивое развитие муниципального образования Волосовское городское поселение Волосовского муниципального района Ленинградской области»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287 301 694,90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83,4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94 983 243,11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61,4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55 060 905,70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46 842 342,68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«Развитие социальной сферы муниципального образования Волосовское городское поселение Волосовского муниципального района Ленинградской области»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39 023 364 79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40 683 184,51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33 812 645,06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38 419 645,06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«Безопасность муниципального образования Волосовское городское поселение Волосовского муниципального района Ленинградской области»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1 249 700,00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830 000,00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795 000,00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830 000,00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Расходы на непрограммную деятельность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17 052 036,00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18 139 402,38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21 182 229,24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23 661 442,26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22" marR="36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CustomShape 1"/>
          <p:cNvSpPr/>
          <p:nvPr/>
        </p:nvSpPr>
        <p:spPr>
          <a:xfrm>
            <a:off x="0" y="908720"/>
            <a:ext cx="9906000" cy="5415840"/>
          </a:xfrm>
          <a:prstGeom prst="rect">
            <a:avLst/>
          </a:prstGeom>
          <a:ln w="38160">
            <a:solidFill>
              <a:srgbClr val="7A85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Ремонт дорог  -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7</a:t>
            </a:r>
            <a:r>
              <a:rPr lang="en-US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372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,</a:t>
            </a:r>
            <a:r>
              <a:rPr lang="en-US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3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тыс. руб. (улица 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Восстания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, пр. </a:t>
            </a:r>
            <a:r>
              <a:rPr lang="ru-RU" sz="2400" b="1" strike="noStrike" spc="-1" dirty="0" err="1" smtClean="0">
                <a:solidFill>
                  <a:srgbClr val="FFFF00"/>
                </a:solidFill>
                <a:latin typeface="Constantia"/>
                <a:ea typeface="DejaVu Sans"/>
              </a:rPr>
              <a:t>Вингиссара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,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 улица Молодежная, участок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дороги </a:t>
            </a:r>
            <a:r>
              <a:rPr lang="ru-RU" sz="2400" b="1" strike="noStrike" spc="-1" dirty="0" err="1" smtClean="0">
                <a:solidFill>
                  <a:srgbClr val="FFFF00"/>
                </a:solidFill>
                <a:latin typeface="Constantia"/>
                <a:ea typeface="DejaVu Sans"/>
              </a:rPr>
              <a:t>Лагоново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).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Строительство газопроводов (Южная часть, д. </a:t>
            </a:r>
            <a:r>
              <a:rPr lang="ru-RU" sz="2400" b="1" strike="noStrike" spc="-1" dirty="0" err="1">
                <a:solidFill>
                  <a:srgbClr val="FFFF00"/>
                </a:solidFill>
                <a:latin typeface="Constantia"/>
                <a:ea typeface="DejaVu Sans"/>
              </a:rPr>
              <a:t>Лагоново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) – 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40 000,0 </a:t>
            </a:r>
            <a:r>
              <a:rPr lang="ru-RU" sz="2400" b="1" strike="noStrike" spc="-1" dirty="0" err="1" smtClean="0">
                <a:solidFill>
                  <a:srgbClr val="FFFF00"/>
                </a:solidFill>
                <a:latin typeface="Constantia"/>
                <a:ea typeface="DejaVu Sans"/>
              </a:rPr>
              <a:t>тыс.руб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; пуско-наладочные работы 1000 тыс.руб.;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Снос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аварийных жилых домов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5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000,0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тыс. руб.;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«Комфортная среда»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-6 874,4,0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тыс. руб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. (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Выполнение 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работ  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по благоустройству общественной территории - сквера, расположенного у дома № 101 по пр. </a:t>
            </a:r>
            <a:r>
              <a:rPr lang="ru-RU" sz="2400" b="1" dirty="0" err="1" smtClean="0">
                <a:solidFill>
                  <a:srgbClr val="FFFF00"/>
                </a:solidFill>
                <a:latin typeface="Constantia" pitchFamily="18" charset="0"/>
              </a:rPr>
              <a:t>Вингиссара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 г. Волосово</a:t>
            </a:r>
            <a:r>
              <a:rPr lang="en-US" sz="2400" b="1" dirty="0" smtClean="0">
                <a:solidFill>
                  <a:srgbClr val="FFFF00"/>
                </a:solidFill>
                <a:latin typeface="Constantia" pitchFamily="18" charset="0"/>
              </a:rPr>
              <a:t>)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 pitchFamily="18" charset="0"/>
                <a:ea typeface="DejaVu Sans"/>
              </a:rPr>
              <a:t>;</a:t>
            </a: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Приобретение светильников д.  </a:t>
            </a:r>
            <a:r>
              <a:rPr lang="ru-RU" sz="2400" b="1" spc="-1" dirty="0" err="1" smtClean="0">
                <a:solidFill>
                  <a:srgbClr val="FFFF00"/>
                </a:solidFill>
                <a:latin typeface="Constantia"/>
                <a:ea typeface="DejaVu Sans"/>
              </a:rPr>
              <a:t>Лагоново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 по 147- ОЗ – 110,0 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т.р.</a:t>
            </a: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 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Устройство детской площадки ул. Ветеранов, д.6,</a:t>
            </a: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</a:pP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 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DejaVu Sans"/>
              </a:rPr>
              <a:t>  приобретение спортивного оборудования Красногвардейская ул., д.1 -  2328,2 тыс.руб. по 3-ОЗ</a:t>
            </a: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</a:pPr>
            <a:endParaRPr lang="ru-RU" sz="2400" b="1" spc="-1" dirty="0">
              <a:solidFill>
                <a:srgbClr val="FFFF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88504" y="-171400"/>
            <a:ext cx="8415225" cy="120168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DejaVu Sans"/>
              </a:rPr>
              <a:t>Основные мероприятия по расходам бюджета  на </a:t>
            </a:r>
            <a:r>
              <a:rPr lang="ru-RU" sz="3200" b="1" strike="no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DejaVu Sans"/>
              </a:rPr>
              <a:t>202</a:t>
            </a:r>
            <a:r>
              <a:rPr lang="en-US" sz="3200" b="1" strike="no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DejaVu Sans"/>
              </a:rPr>
              <a:t>1</a:t>
            </a:r>
            <a:r>
              <a:rPr lang="ru-RU" sz="3200" b="1" strike="no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DejaVu Sans"/>
              </a:rPr>
              <a:t> </a:t>
            </a:r>
            <a:r>
              <a:rPr lang="ru-RU" sz="3200" b="1" strike="no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DejaVu Sans"/>
              </a:rPr>
              <a:t>г.</a:t>
            </a:r>
            <a:endParaRPr lang="ru-RU" sz="3200" b="1" strike="no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88504" y="692696"/>
            <a:ext cx="8915108" cy="47397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DejaVu Sans"/>
                <a:cs typeface="DejaVu Sans"/>
              </a:rPr>
              <a:t>Проект планировки</a:t>
            </a:r>
            <a:r>
              <a:rPr kumimoji="0" lang="ru-RU" sz="2800" b="1" i="0" u="none" strike="noStrike" kern="1200" cap="none" spc="-1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DejaVu Sans"/>
                <a:cs typeface="DejaVu Sans"/>
              </a:rPr>
              <a:t> территории г. Волосово – 806,0 тыс. руб.</a:t>
            </a:r>
          </a:p>
          <a:p>
            <a:pPr>
              <a:buFont typeface="Arial" pitchFamily="34" charset="0"/>
              <a:buChar char="•"/>
            </a:pPr>
            <a:endParaRPr kumimoji="0" lang="ru-RU" sz="2800" b="1" i="0" u="none" strike="noStrike" kern="1200" cap="none" spc="-1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DejaVu Sans"/>
              <a:cs typeface="DejaVu Sans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DejaVu Sans"/>
                <a:cs typeface="DejaVu Sans"/>
              </a:rPr>
              <a:t>Модернизация системы видеонаблюдения «Безопасный город» -  400,0 тыс. руб.;</a:t>
            </a:r>
          </a:p>
          <a:p>
            <a:pPr>
              <a:buFont typeface="Arial" pitchFamily="34" charset="0"/>
              <a:buChar char="•"/>
            </a:pPr>
            <a:endParaRPr lang="ru-RU" sz="2800" b="1" kern="1200" spc="-1" dirty="0">
              <a:solidFill>
                <a:srgbClr val="FFFF00"/>
              </a:solidFill>
              <a:latin typeface="Constantia"/>
              <a:ea typeface="DejaVu Sans"/>
              <a:cs typeface="DejaVu Sans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itchFamily="18" charset="0"/>
                <a:ea typeface="DejaVu Sans"/>
                <a:cs typeface="DejaVu Sans"/>
              </a:rPr>
              <a:t>Обработка территории </a:t>
            </a:r>
            <a:r>
              <a:rPr kumimoji="0" lang="en-US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itchFamily="18" charset="0"/>
                <a:ea typeface="DejaVu Sans"/>
                <a:cs typeface="DejaVu Sans"/>
              </a:rPr>
              <a:t> </a:t>
            </a: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itchFamily="18" charset="0"/>
                <a:ea typeface="DejaVu Sans"/>
                <a:cs typeface="DejaVu Sans"/>
              </a:rPr>
              <a:t>поселения</a:t>
            </a:r>
            <a:r>
              <a:rPr kumimoji="0" lang="en-US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itchFamily="18" charset="0"/>
                <a:ea typeface="DejaVu Sans"/>
                <a:cs typeface="DejaVu Sans"/>
              </a:rPr>
              <a:t> </a:t>
            </a: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 pitchFamily="18" charset="0"/>
                <a:ea typeface="DejaVu Sans"/>
                <a:cs typeface="DejaVu Sans"/>
              </a:rPr>
              <a:t>от борщевика Сосновского - 500,0 тыс. руб.</a:t>
            </a: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kumimoji="0" lang="ru-RU" sz="2800" b="0" i="0" u="none" strike="noStrike" kern="1200" cap="none" spc="-1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DejaVu Sans"/>
                <a:cs typeface="DejaVu Sans"/>
              </a:rPr>
              <a:t> Субсидия в целях возмещения убытков бане -         1 000,0 тыс.руб.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 rot="15600">
            <a:off x="222885" y="189360"/>
            <a:ext cx="9277808" cy="5952600"/>
          </a:xfrm>
          <a:prstGeom prst="rect">
            <a:avLst/>
          </a:prstGeom>
          <a:blipFill rotWithShape="0">
            <a:blip r:embed="rId2" cstate="print"/>
            <a:tile/>
          </a:blipFill>
          <a:ln>
            <a:noFill/>
          </a:ln>
          <a:effectLst>
            <a:outerShdw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Исполнение  майских указов Президента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(стимулирующие выплаты работникам культуры)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-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12 645,4 </a:t>
            </a:r>
            <a:r>
              <a:rPr lang="ru-RU" sz="2400" b="1" strike="noStrike" spc="-1" dirty="0" err="1" smtClean="0">
                <a:solidFill>
                  <a:srgbClr val="FFFF00"/>
                </a:solidFill>
                <a:latin typeface="Constantia"/>
                <a:ea typeface="DejaVu Sans"/>
              </a:rPr>
              <a:t>тыс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руб. ,в том числе: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108108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 - Областной бюджет – 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6 322,7 тыс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. руб.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108108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 - Бюджет ВГП -  6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322,7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тыс. руб.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Губернаторский отряд –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209,5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тыс. руб. средства областного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DejaVu Sans"/>
              </a:rPr>
              <a:t>бюджета    150,9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DejaVu Sans"/>
              </a:rPr>
              <a:t>тыс. руб. Средства бюджета ВГП;</a:t>
            </a:r>
            <a:endParaRPr lang="ru-RU" sz="2400" b="0" strike="noStrike" spc="-1" dirty="0">
              <a:solidFill>
                <a:srgbClr val="FFFF00"/>
              </a:solidFill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Microsoft YaHei"/>
              </a:rPr>
              <a:t>Комплектование книжного фонда-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414,0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Microsoft YaHei"/>
              </a:rPr>
              <a:t>тыс. руб. средства обл.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бюджета  40,9 </a:t>
            </a:r>
            <a:r>
              <a:rPr lang="ru-RU" sz="2400" b="1" strike="noStrike" spc="-1" dirty="0">
                <a:solidFill>
                  <a:srgbClr val="FFFF00"/>
                </a:solidFill>
                <a:latin typeface="Constantia"/>
                <a:ea typeface="Microsoft YaHei"/>
              </a:rPr>
              <a:t>тыс. руб. Средства бюджета ВГП;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   </a:t>
            </a:r>
            <a:endParaRPr lang="ru-RU" sz="2400" b="0" strike="noStrike" spc="-1" dirty="0" smtClean="0">
              <a:solidFill>
                <a:srgbClr val="FFFF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Font typeface="Arial" pitchFamily="34" charset="0"/>
              <a:buChar char="•"/>
            </a:pP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   </a:t>
            </a:r>
            <a:r>
              <a:rPr lang="ru-RU" sz="2400" b="1" strike="noStrike" spc="-1" dirty="0" err="1" smtClean="0">
                <a:solidFill>
                  <a:srgbClr val="FFFF00"/>
                </a:solidFill>
                <a:latin typeface="Constantia"/>
                <a:ea typeface="Microsoft YaHei"/>
              </a:rPr>
              <a:t>Софинансирование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областной субсидии на развитие общественной     инфраструктуры - 1860,0 тыс.руб. средства областного бюджета 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97,9 тыс.руб.;</a:t>
            </a:r>
            <a:endParaRPr lang="ru-RU" sz="2400" b="0" strike="noStrike" spc="-1" dirty="0" smtClean="0">
              <a:solidFill>
                <a:srgbClr val="FFFF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Font typeface="Arial" pitchFamily="34" charset="0"/>
              <a:buChar char="•"/>
            </a:pP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   Расходы на содержание Кинозала 4 000,0 тыс.руб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.</a:t>
            </a:r>
          </a:p>
          <a:p>
            <a:pPr>
              <a:lnSpc>
                <a:spcPct val="100000"/>
              </a:lnSpc>
              <a:spcBef>
                <a:spcPts val="601"/>
              </a:spcBef>
              <a:buFont typeface="Arial" pitchFamily="34" charset="0"/>
              <a:buChar char="•"/>
            </a:pP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</a:t>
            </a:r>
            <a:r>
              <a:rPr lang="ru-RU" sz="2400" b="1" spc="-1" dirty="0" err="1" smtClean="0">
                <a:solidFill>
                  <a:srgbClr val="FFFF00"/>
                </a:solidFill>
                <a:latin typeface="Constantia"/>
                <a:ea typeface="Microsoft YaHei"/>
              </a:rPr>
              <a:t>Софинансирование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   программы «Доступная среда» – 73,5 </a:t>
            </a:r>
            <a:r>
              <a:rPr lang="ru-RU" sz="2400" b="1" spc="-1" dirty="0" smtClean="0">
                <a:solidFill>
                  <a:srgbClr val="FFFF00"/>
                </a:solidFill>
                <a:latin typeface="Constantia"/>
                <a:ea typeface="Microsoft YaHei"/>
              </a:rPr>
              <a:t>тыс. руб. </a:t>
            </a:r>
            <a:endParaRPr lang="ru-RU" sz="2400" b="0" strike="noStrike" spc="-1" dirty="0" smtClean="0">
              <a:solidFill>
                <a:srgbClr val="FFFF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047150" y="1211761"/>
            <a:ext cx="7571948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8000" b="1" i="1" strike="noStrike" dirty="0">
                <a:ln/>
                <a:solidFill>
                  <a:schemeClr val="accent3"/>
                </a:solidFill>
                <a:latin typeface="Arial Narrow"/>
                <a:ea typeface="DejaVu Sans"/>
              </a:rPr>
              <a:t>БЛАГОДАРИМ </a:t>
            </a:r>
            <a:endParaRPr lang="ru-RU" sz="8000" b="1" strike="noStrike" dirty="0">
              <a:ln/>
              <a:solidFill>
                <a:schemeClr val="accent3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0" b="1" i="1" strike="noStrike" dirty="0">
                <a:ln/>
                <a:solidFill>
                  <a:schemeClr val="accent3"/>
                </a:solidFill>
                <a:latin typeface="Arial Narrow"/>
                <a:ea typeface="DejaVu Sans"/>
              </a:rPr>
              <a:t>ЗА ВНИМАНИЕ</a:t>
            </a:r>
            <a:endParaRPr lang="ru-RU" sz="8000" b="1" strike="noStrike" dirty="0">
              <a:ln/>
              <a:solidFill>
                <a:schemeClr val="accent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67088" y="209160"/>
            <a:ext cx="9317295" cy="110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00" dirty="0">
                <a:latin typeface="Constantia"/>
                <a:ea typeface="DejaVu Sans"/>
              </a:rPr>
              <a:t>Основные  направления бюджетной и налоговой политики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00" dirty="0" err="1">
                <a:latin typeface="Constantia"/>
                <a:ea typeface="DejaVu Sans"/>
              </a:rPr>
              <a:t>Волосовского</a:t>
            </a:r>
            <a:r>
              <a:rPr lang="ru-RU" sz="2400" b="1" strike="noStrike" spc="-100" dirty="0">
                <a:latin typeface="Constantia"/>
                <a:ea typeface="DejaVu Sans"/>
              </a:rPr>
              <a:t>  городского  поселения  на  </a:t>
            </a:r>
            <a:r>
              <a:rPr lang="ru-RU" sz="2400" b="1" strike="noStrike" spc="-100" dirty="0" smtClean="0">
                <a:latin typeface="Constantia"/>
                <a:ea typeface="DejaVu Sans"/>
              </a:rPr>
              <a:t>2021-2023 </a:t>
            </a:r>
            <a:r>
              <a:rPr lang="ru-RU" sz="2400" b="1" strike="noStrike" spc="-100" dirty="0">
                <a:latin typeface="Constantia"/>
                <a:ea typeface="DejaVu Sans"/>
              </a:rPr>
              <a:t>годы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26535" y="1266840"/>
            <a:ext cx="8860703" cy="5329440"/>
          </a:xfrm>
          <a:prstGeom prst="rect">
            <a:avLst/>
          </a:prstGeom>
          <a:blipFill rotWithShape="0"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Дальнейшее проведение политики межбюджетного регулирования, способствующей наращиванию налогового потенциала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Актуализация и дальнейшая реализация плана мероприятий по повышению поступлений налоговых и неналоговых доходов, а также по сокращению недоимки бюджетов бюджетной системы Российской Федерации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Исполнение указа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Повышение эффективности бюджетных расходов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Контроль за реализацией муниципальных программ и национальных проектов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Повышение качества управления муниципальными финансами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Реализация внедрения информационной системы «Электронный бюджет»</a:t>
            </a:r>
            <a:endParaRPr lang="ru-RU" sz="2000" b="0" strike="noStrike" spc="-1" dirty="0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Обеспечение прозрачности и открытости бюджета для граждан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49760" y="261000"/>
            <a:ext cx="9033278" cy="126936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500" b="1" strike="noStrike" spc="-100" dirty="0">
                <a:latin typeface="Times New Roman"/>
                <a:ea typeface="DejaVu Sans"/>
              </a:rPr>
              <a:t>Основы составления проекта бюджета муниципального образования </a:t>
            </a:r>
            <a:r>
              <a:rPr lang="ru-RU" sz="2500" b="1" strike="noStrike" spc="-100" dirty="0" err="1">
                <a:latin typeface="Times New Roman"/>
                <a:ea typeface="DejaVu Sans"/>
              </a:rPr>
              <a:t>Волосовское</a:t>
            </a:r>
            <a:r>
              <a:rPr lang="ru-RU" sz="2500" b="1" strike="noStrike" spc="-100" dirty="0">
                <a:latin typeface="Times New Roman"/>
                <a:ea typeface="DejaVu Sans"/>
              </a:rPr>
              <a:t>  городское поселение </a:t>
            </a:r>
            <a:r>
              <a:rPr lang="ru-RU" sz="2500" b="1" strike="noStrike" spc="-100" dirty="0" err="1">
                <a:latin typeface="Times New Roman"/>
                <a:ea typeface="DejaVu Sans"/>
              </a:rPr>
              <a:t>Волосовского</a:t>
            </a:r>
            <a:r>
              <a:rPr lang="ru-RU" sz="2500" b="1" strike="noStrike" spc="-100" dirty="0">
                <a:latin typeface="Times New Roman"/>
                <a:ea typeface="DejaVu Sans"/>
              </a:rPr>
              <a:t> муниципального района Ленинградской области на </a:t>
            </a:r>
            <a:r>
              <a:rPr lang="ru-RU" sz="2500" b="1" strike="noStrike" spc="-100" dirty="0" smtClean="0">
                <a:latin typeface="Times New Roman"/>
                <a:ea typeface="DejaVu Sans"/>
              </a:rPr>
              <a:t>2021 </a:t>
            </a:r>
            <a:r>
              <a:rPr lang="ru-RU" sz="2500" b="1" strike="noStrike" spc="-100" dirty="0">
                <a:latin typeface="Times New Roman"/>
                <a:ea typeface="DejaVu Sans"/>
              </a:rPr>
              <a:t>год и  плановый период </a:t>
            </a:r>
            <a:r>
              <a:rPr lang="ru-RU" sz="2500" b="1" strike="noStrike" spc="-100" dirty="0" smtClean="0">
                <a:latin typeface="Times New Roman"/>
                <a:ea typeface="DejaVu Sans"/>
              </a:rPr>
              <a:t>2022 </a:t>
            </a:r>
            <a:r>
              <a:rPr lang="ru-RU" sz="2500" b="1" strike="noStrike" spc="-100" dirty="0">
                <a:latin typeface="Times New Roman"/>
                <a:ea typeface="DejaVu Sans"/>
              </a:rPr>
              <a:t>и </a:t>
            </a:r>
            <a:r>
              <a:rPr lang="ru-RU" sz="2500" b="1" strike="noStrike" spc="-100" dirty="0" smtClean="0">
                <a:latin typeface="Times New Roman"/>
                <a:ea typeface="DejaVu Sans"/>
              </a:rPr>
              <a:t>2023 </a:t>
            </a:r>
            <a:r>
              <a:rPr lang="ru-RU" sz="2500" b="1" strike="noStrike" spc="-100" dirty="0">
                <a:latin typeface="Times New Roman"/>
                <a:ea typeface="DejaVu Sans"/>
              </a:rPr>
              <a:t>годов:</a:t>
            </a:r>
            <a:endParaRPr lang="ru-RU" sz="2500" b="0" strike="noStrike" spc="-1" dirty="0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71475" y="1079640"/>
            <a:ext cx="9142673" cy="577728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CC"/>
            </a:solidFill>
            <a:rou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rmAutofit fontScale="70000" lnSpcReduction="20000"/>
          </a:bodyPr>
          <a:lstStyle/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Статья 184 Бюджетного кодекса  Российской Федерации</a:t>
            </a:r>
            <a:endParaRPr lang="ru-RU" sz="2600" b="0" strike="noStrike" spc="-1" dirty="0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Положения Послания Президента Российской Федерации Федеральному Собранию Российской Федерации  от 20 февраля 2019 года</a:t>
            </a:r>
            <a:endParaRPr lang="ru-RU" sz="2600" b="0" strike="noStrike" spc="-1" dirty="0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Показатели прогноза социально – экономического развития  </a:t>
            </a:r>
            <a:r>
              <a:rPr lang="ru-RU" sz="2600" b="0" strike="noStrike" spc="92" dirty="0" err="1">
                <a:solidFill>
                  <a:srgbClr val="B55475"/>
                </a:solidFill>
                <a:latin typeface="Times New Roman"/>
                <a:ea typeface="DejaVu Sans"/>
              </a:rPr>
              <a:t>Волосовского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 городского поселения </a:t>
            </a:r>
            <a:r>
              <a:rPr lang="ru-RU" sz="2600" b="0" strike="noStrike" spc="92" dirty="0" err="1">
                <a:solidFill>
                  <a:srgbClr val="B55475"/>
                </a:solidFill>
                <a:latin typeface="Times New Roman"/>
                <a:ea typeface="DejaVu Sans"/>
              </a:rPr>
              <a:t>Волосовского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 муниципального района Ленинградской области на </a:t>
            </a:r>
            <a:r>
              <a:rPr lang="ru-RU" sz="2600" b="0" strike="noStrike" spc="92" dirty="0" smtClean="0">
                <a:solidFill>
                  <a:srgbClr val="B55475"/>
                </a:solidFill>
                <a:latin typeface="Times New Roman"/>
                <a:ea typeface="DejaVu Sans"/>
              </a:rPr>
              <a:t>2021 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-</a:t>
            </a:r>
            <a:r>
              <a:rPr lang="ru-RU" sz="2600" b="0" strike="noStrike" spc="92" dirty="0" smtClean="0">
                <a:solidFill>
                  <a:srgbClr val="B55475"/>
                </a:solidFill>
                <a:latin typeface="Times New Roman"/>
                <a:ea typeface="DejaVu Sans"/>
              </a:rPr>
              <a:t>2023 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годы</a:t>
            </a:r>
            <a:endParaRPr lang="ru-RU" sz="2600" b="0" strike="noStrike" spc="-1" dirty="0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Основные направления бюджетной и налоговой политики муниципального образования </a:t>
            </a:r>
            <a:r>
              <a:rPr lang="ru-RU" sz="2600" b="0" strike="noStrike" spc="92" dirty="0" err="1">
                <a:solidFill>
                  <a:srgbClr val="B55475"/>
                </a:solidFill>
                <a:latin typeface="Times New Roman"/>
                <a:ea typeface="DejaVu Sans"/>
              </a:rPr>
              <a:t>Волосовское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 городское поселение </a:t>
            </a:r>
            <a:r>
              <a:rPr lang="ru-RU" sz="2600" b="0" strike="noStrike" spc="92" dirty="0" err="1">
                <a:solidFill>
                  <a:srgbClr val="B55475"/>
                </a:solidFill>
                <a:latin typeface="Times New Roman"/>
                <a:ea typeface="DejaVu Sans"/>
              </a:rPr>
              <a:t>Волосовский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 муниципальный района Ленинградской области на </a:t>
            </a:r>
            <a:r>
              <a:rPr lang="ru-RU" sz="2600" b="0" strike="noStrike" spc="92" dirty="0" smtClean="0">
                <a:solidFill>
                  <a:srgbClr val="B55475"/>
                </a:solidFill>
                <a:latin typeface="Times New Roman"/>
                <a:ea typeface="DejaVu Sans"/>
              </a:rPr>
              <a:t>2021-2023 </a:t>
            </a: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годы</a:t>
            </a:r>
            <a:endParaRPr lang="ru-RU" sz="2600" b="0" strike="noStrike" spc="-1" dirty="0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Бюджетный прогноз на долгосрочный период (до 2024 года)</a:t>
            </a:r>
            <a:endParaRPr lang="ru-RU" sz="2600" b="0" strike="noStrike" spc="-1" dirty="0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Муниципальные программы</a:t>
            </a:r>
            <a:endParaRPr lang="ru-RU" sz="2600" b="0" strike="noStrike" spc="-1" dirty="0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92" dirty="0">
                <a:solidFill>
                  <a:srgbClr val="B55475"/>
                </a:solidFill>
                <a:latin typeface="Times New Roman"/>
                <a:ea typeface="DejaVu Sans"/>
              </a:rPr>
              <a:t>Указ Президента Российской Федерации от 07 мая 2018 года № 204</a:t>
            </a: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3444" y="0"/>
          <a:ext cx="9712556" cy="66840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15404"/>
                <a:gridCol w="1828128"/>
                <a:gridCol w="1728192"/>
                <a:gridCol w="1800200"/>
                <a:gridCol w="1640632"/>
              </a:tblGrid>
              <a:tr h="1125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Основные параметры бюджета поселения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2020 год*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2021 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2022 год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2023 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93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1. Доходы всего, в том числе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327 898 101,45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147 835 830,00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104 698 680,00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102 </a:t>
                      </a:r>
                      <a:r>
                        <a:rPr lang="ru-RU" sz="1800" dirty="0" smtClean="0"/>
                        <a:t>253430,00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FFFF00"/>
                    </a:solidFill>
                  </a:tcPr>
                </a:tc>
              </a:tr>
              <a:tr h="469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налоговые и неналоговые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68 000 000,00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68 525 530,00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72 005 530,00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75 490 530,00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469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безвозмездные поступления **)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259 898 101,45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79 310 300,00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32 693 150,00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26 762 900,00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93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2. Расходы всего, в том числе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327 898 101,45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154 635 830,00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110 850 780,00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109 </a:t>
                      </a:r>
                      <a:r>
                        <a:rPr lang="ru-RU" sz="1800" dirty="0" smtClean="0"/>
                        <a:t>753430,00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rgbClr val="92D050"/>
                    </a:solidFill>
                  </a:tcPr>
                </a:tc>
              </a:tr>
              <a:tr h="469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условно утверждаемые расходы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3 000 000,00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5 500 000,00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93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процент условно утверждаемых расходов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2,7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5,0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469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3. </a:t>
                      </a:r>
                      <a:r>
                        <a:rPr lang="ru-RU" sz="1800" dirty="0" err="1"/>
                        <a:t>Профицит</a:t>
                      </a:r>
                      <a:r>
                        <a:rPr lang="ru-RU" sz="1800" dirty="0"/>
                        <a:t> (+), дефицит (-)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--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- 6 800 000,00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- 6 152 100 ,00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- 7 500 000,00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9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% дефицита к собственным доходам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-9,9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-10,0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-9,9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0"/>
            <a:ext cx="9906000" cy="97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trike="noStrike" spc="-100" dirty="0">
                <a:latin typeface="Times New Roman"/>
                <a:ea typeface="DejaVu Sans"/>
              </a:rPr>
              <a:t>Какие доходы поступают в бюджет </a:t>
            </a:r>
            <a:r>
              <a:rPr dirty="0"/>
              <a:t/>
            </a:r>
            <a:br>
              <a:rPr dirty="0"/>
            </a:br>
            <a:r>
              <a:rPr lang="ru-RU" sz="2500" b="1" strike="noStrike" spc="-100" dirty="0">
                <a:latin typeface="Times New Roman"/>
                <a:ea typeface="DejaVu Sans"/>
              </a:rPr>
              <a:t>муниципального  образования   </a:t>
            </a:r>
            <a:r>
              <a:rPr lang="ru-RU" sz="2500" b="1" strike="noStrike" spc="-100" dirty="0" err="1">
                <a:latin typeface="Times New Roman"/>
                <a:ea typeface="DejaVu Sans"/>
              </a:rPr>
              <a:t>Волосовское</a:t>
            </a:r>
            <a:r>
              <a:rPr lang="ru-RU" sz="2500" b="1" strike="noStrike" spc="-100" dirty="0">
                <a:latin typeface="Times New Roman"/>
                <a:ea typeface="DejaVu Sans"/>
              </a:rPr>
              <a:t>   городское   поселение </a:t>
            </a:r>
            <a:r>
              <a:rPr dirty="0"/>
              <a:t/>
            </a:r>
            <a:br>
              <a:rPr dirty="0"/>
            </a:br>
            <a:endParaRPr lang="ru-RU" sz="2500" b="0" strike="noStrike" spc="-1" dirty="0">
              <a:latin typeface="Arial"/>
            </a:endParaRPr>
          </a:p>
        </p:txBody>
      </p:sp>
      <p:graphicFrame>
        <p:nvGraphicFramePr>
          <p:cNvPr id="171" name="Table 2"/>
          <p:cNvGraphicFramePr/>
          <p:nvPr/>
        </p:nvGraphicFramePr>
        <p:xfrm>
          <a:off x="344488" y="822960"/>
          <a:ext cx="9219308" cy="6035040"/>
        </p:xfrm>
        <a:graphic>
          <a:graphicData uri="http://schemas.openxmlformats.org/drawingml/2006/table">
            <a:tbl>
              <a:tblPr/>
              <a:tblGrid>
                <a:gridCol w="2915640"/>
                <a:gridCol w="3230663"/>
                <a:gridCol w="3073005"/>
              </a:tblGrid>
              <a:tr h="67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Налоговые доходы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Неналоговые доходы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</a:tr>
              <a:tr h="4121280"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Налог на доходы физических лиц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Акцизы на нефтепродукты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Налоги на совокупный доход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Земельный налог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Налог на имущество физических лиц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b="0" strike="noStrike" spc="-1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Доходы от сдачи в аренду имущества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Доходы от реализации имущества, земельных участков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Доходы от иной приносящей доход деятельности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Штрафы, санкции, возмещение ущерба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Другие платежи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</a:t>
                      </a:r>
                      <a:endParaRPr lang="ru-RU" sz="2400" b="0" strike="noStrike" spc="-1" dirty="0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</a:t>
                      </a:r>
                      <a:endParaRPr lang="ru-RU" sz="2400" b="0" strike="noStrike" spc="-1" dirty="0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Субсидии</a:t>
                      </a:r>
                      <a:endParaRPr lang="ru-RU" sz="2400" b="0" strike="noStrike" spc="-1" dirty="0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Межбюджетные трансферты</a:t>
                      </a:r>
                      <a:endParaRPr lang="ru-RU" sz="2400" b="0" strike="noStrike" spc="-1" dirty="0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Прочие поступления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2"/>
          <p:cNvSpPr/>
          <p:nvPr/>
        </p:nvSpPr>
        <p:spPr>
          <a:xfrm>
            <a:off x="344488" y="0"/>
            <a:ext cx="9561512" cy="84132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00" dirty="0">
                <a:latin typeface="Constantia"/>
                <a:ea typeface="DejaVu Sans"/>
              </a:rPr>
              <a:t>Доходы  бюджета  муниципального  образования  </a:t>
            </a:r>
            <a:r>
              <a:rPr lang="ru-RU" sz="2800" b="1" strike="noStrike" spc="-100" dirty="0" err="1">
                <a:latin typeface="Constantia"/>
                <a:ea typeface="DejaVu Sans"/>
              </a:rPr>
              <a:t>Волосовское</a:t>
            </a:r>
            <a:r>
              <a:rPr lang="ru-RU" sz="2800" b="1" strike="noStrike" spc="-100" dirty="0">
                <a:latin typeface="Constantia"/>
                <a:ea typeface="DejaVu Sans"/>
              </a:rPr>
              <a:t>  городское поселение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97024"/>
          <a:ext cx="9905999" cy="60609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76706"/>
                <a:gridCol w="1937444"/>
                <a:gridCol w="1802435"/>
                <a:gridCol w="1444707"/>
                <a:gridCol w="1444707"/>
              </a:tblGrid>
              <a:tr h="76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2020 год бюджет с уточнением на 23.09.2020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2021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2023 год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</a:tr>
              <a:tr h="47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/>
                        <a:t>НАЛОГОВЫЕ И НЕНАЛОГОВЫЕ ДОХОДЫ</a:t>
                      </a:r>
                      <a:endParaRPr lang="ru-RU" sz="24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/>
                        <a:t>68 000 000,00</a:t>
                      </a:r>
                      <a:endParaRPr lang="ru-RU" sz="2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/>
                        <a:t>68 525 530,00</a:t>
                      </a:r>
                      <a:endParaRPr lang="ru-RU" sz="24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/>
                        <a:t>72 005 530,00</a:t>
                      </a:r>
                      <a:endParaRPr lang="ru-RU" sz="24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/>
                        <a:t>75 490 530,00 </a:t>
                      </a:r>
                      <a:endParaRPr lang="ru-RU" sz="2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238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Налоговые доходы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45 128 000,00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45 670 530,00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47 320 530,00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49 370 530,00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НАЛОГИ НА ПРИБЫЛЬ, ДОХОДЫ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28 550 000,00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30 200 000,00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31 700 000,00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33 600 000,00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238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Налог на доходы физических лиц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28 550 000,00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30 200 000,00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31 700 000,00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33 600 000,00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71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НАЛОГИ НА ТОВАРЫ (РАБОТЫ, УСЛУГИ), РЕАЛИЗУЕМЫЕ НА ТЕРРИТОРИИ РФ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1 527 000,00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1 425 530,00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1 425 530,00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1 425 530,00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71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Акцизы по подакцизным товарам (продукции), производимым на территории РФ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1 527 000,00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1 425 530,00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1 425 530,00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1 425 530,00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47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НАЛОГИ НА СОВОКУПНЫЙ ДОХОД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201 000,00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200 000,00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200 000,00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665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Единый сельскохозяйственный налог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201 000,00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200 000,00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200 000,00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238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НАЛОГИ НА ИМУЩЕСТВО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14 850 000,00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13 845 000,00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13 995 000,00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14 145 000,00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47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Налог на имущество физических лиц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1400 000,00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1 345 000,00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1 345 000,00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1 345 000,00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238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Земельный налог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13 450 000,00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12 500 000,00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12 650 000,00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12 800 000,00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28974"/>
          <a:ext cx="9906000" cy="698697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76706"/>
                <a:gridCol w="1937445"/>
                <a:gridCol w="1802435"/>
                <a:gridCol w="1444707"/>
                <a:gridCol w="1444707"/>
              </a:tblGrid>
              <a:tr h="21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none" dirty="0"/>
                        <a:t>Неналоговые доходы</a:t>
                      </a:r>
                      <a:endParaRPr lang="ru-RU" sz="20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none" dirty="0"/>
                        <a:t>22 872 000,00</a:t>
                      </a:r>
                      <a:endParaRPr lang="ru-RU" sz="20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none" dirty="0"/>
                        <a:t>22 855 000,00</a:t>
                      </a:r>
                      <a:endParaRPr lang="ru-RU" sz="20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none" dirty="0"/>
                        <a:t>24 685 000,00</a:t>
                      </a:r>
                      <a:endParaRPr lang="ru-RU" sz="20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none" dirty="0"/>
                        <a:t>26 120 000,00</a:t>
                      </a:r>
                      <a:endParaRPr lang="ru-RU" sz="20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1191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14 095 110,00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14 115 000,00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15 635 000,00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16  955 000,00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636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Арендная плата и поступления от продажи права на заключение договоров аренды за земли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2 365 000,00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1 615 000,00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1 435 000,00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1 255 000,00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39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 от сдачи в аренду имущества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10 208 600,00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11 000 000,00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12 600 000,00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14 000 000,00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39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 от использования имущества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1 521 510 ,00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1 500 000 ,00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1 600 000,00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1 700 000,00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79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 ОТ ОКАЗАНИЯ ПЛАТНЫХ УСЛУГ И КОМПЕНСАЦИИ ЗАТРАТ ГОСУДАРСТВА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7 176 890,00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7 200 000,00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7 510 000,00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7 625 000,00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79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Прочие доходы от оказания платных услуг (работ) получателями средств бюджетов поселений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6 600 000,00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6 600 000,00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6 900 000,00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7 000 000,00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992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Доходы, поступающие в порядке возмещения расходов, понесенных в связи с эксплуатацией имущества городских поселений- МКУК «Родник»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576 890,00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600 000,00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610 000,00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625 000,00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59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 ОТ ПРОДАЖИ МАТЕРИАЛЬНЫХ И НЕМАТЕРИАЛЬНЫХ АКТИВОВ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1 600 000,00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1 540 000,00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1 540 000,00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1 540 000,00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21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 от реализации имущества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1 500 000,00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1 500 000,00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1 500 000,00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1 500 000,00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21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Доходы от продажи земли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40 000,00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424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ШТРАФЫ, САНКЦИИ, ВОЗМЕЩЕНИЕ УЩЕРБА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"/>
          <a:ext cx="9906000" cy="68735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92760"/>
                <a:gridCol w="1944216"/>
                <a:gridCol w="1728192"/>
                <a:gridCol w="1584176"/>
                <a:gridCol w="1856656"/>
              </a:tblGrid>
              <a:tr h="1888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Прочие поступления от денежных взысканий (штрафов) и иных сумм в возмещение ущерба, зачисляемые в бюджеты поселений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944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ПРОЧИЕ НЕНАЛОГОВЫЕ ДОХОДЫ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47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Прочие неналоговые доходы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944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БЕЗВОЗМЕЗДНЫЕ ПОСТУПЛЕНИЯ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259 898 101,45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79 310 300,00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32 693 150,00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26 792 900,00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47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Дотации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20 071 200,00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24 055 700,00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24 878 200,00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25 689 400,00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47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Субсидии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218 415 433,33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54 261 400,00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6 793 450,00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623 500,00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</a:tr>
              <a:tr h="47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Субвенции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534 300,00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 543 200,00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571 500,00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595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Иные межбюджетные трансферты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20 877 168,02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450 000,00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450 000,00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450 000,00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  <a:tr h="595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ВСЕГО ДОХОДОВ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 259 898 101,45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    147 835 830,00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104 698 680,00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102 253 430,00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815</TotalTime>
  <Words>2561</Words>
  <Application>Microsoft Office PowerPoint</Application>
  <PresentationFormat>Лист A4 (210x297 мм)</PresentationFormat>
  <Paragraphs>878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Biblio</cp:lastModifiedBy>
  <cp:revision>122</cp:revision>
  <dcterms:created xsi:type="dcterms:W3CDTF">2018-12-05T19:33:15Z</dcterms:created>
  <dcterms:modified xsi:type="dcterms:W3CDTF">2020-12-09T11:31:35Z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